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1"/>
  </p:notesMasterIdLst>
  <p:sldIdLst>
    <p:sldId id="256" r:id="rId3"/>
    <p:sldId id="2063" r:id="rId4"/>
    <p:sldId id="2113" r:id="rId5"/>
    <p:sldId id="2114" r:id="rId6"/>
    <p:sldId id="2115" r:id="rId7"/>
    <p:sldId id="2116" r:id="rId8"/>
    <p:sldId id="2117" r:id="rId9"/>
    <p:sldId id="2118" r:id="rId10"/>
    <p:sldId id="2119" r:id="rId11"/>
    <p:sldId id="2120" r:id="rId12"/>
    <p:sldId id="2121" r:id="rId13"/>
    <p:sldId id="2126" r:id="rId14"/>
    <p:sldId id="2122" r:id="rId15"/>
    <p:sldId id="2127" r:id="rId16"/>
    <p:sldId id="2123" r:id="rId17"/>
    <p:sldId id="2128" r:id="rId18"/>
    <p:sldId id="2124" r:id="rId19"/>
    <p:sldId id="2129" r:id="rId20"/>
    <p:sldId id="2125" r:id="rId21"/>
    <p:sldId id="2130" r:id="rId22"/>
    <p:sldId id="2064" r:id="rId23"/>
    <p:sldId id="2110" r:id="rId24"/>
    <p:sldId id="2112" r:id="rId25"/>
    <p:sldId id="2065" r:id="rId26"/>
    <p:sldId id="2059" r:id="rId27"/>
    <p:sldId id="2061" r:id="rId28"/>
    <p:sldId id="2111" r:id="rId29"/>
    <p:sldId id="2082" r:id="rId30"/>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94660"/>
  </p:normalViewPr>
  <p:slideViewPr>
    <p:cSldViewPr snapToGrid="0" showGuides="1">
      <p:cViewPr varScale="1">
        <p:scale>
          <a:sx n="95" d="100"/>
          <a:sy n="95" d="100"/>
        </p:scale>
        <p:origin x="96" y="18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ABB2965-8495-4547-BC93-999E01A5439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4AE302D9-5632-4420-AF6F-1186F05F0268}">
      <dgm:prSet/>
      <dgm:spPr>
        <a:solidFill>
          <a:srgbClr val="FFE400"/>
        </a:solidFill>
      </dgm:spPr>
      <dgm:t>
        <a:bodyPr/>
        <a:lstStyle/>
        <a:p>
          <a:r>
            <a:rPr lang="ja-JP" dirty="0">
              <a:solidFill>
                <a:schemeClr val="tx1"/>
              </a:solidFill>
            </a:rPr>
            <a:t>個々の利益追求だけでなく</a:t>
          </a:r>
          <a:endParaRPr lang="en-US" dirty="0">
            <a:solidFill>
              <a:schemeClr val="tx1"/>
            </a:solidFill>
          </a:endParaRPr>
        </a:p>
      </dgm:t>
    </dgm:pt>
    <dgm:pt modelId="{967B2656-00A6-48BF-8A5F-3A99770A88EF}" type="parTrans" cxnId="{A5EC5C94-BA04-4F34-A26D-250E3C43F0A6}">
      <dgm:prSet/>
      <dgm:spPr/>
      <dgm:t>
        <a:bodyPr/>
        <a:lstStyle/>
        <a:p>
          <a:endParaRPr lang="en-US"/>
        </a:p>
      </dgm:t>
    </dgm:pt>
    <dgm:pt modelId="{7B122BD2-387E-4600-A0F3-0131608A69CE}" type="sibTrans" cxnId="{A5EC5C94-BA04-4F34-A26D-250E3C43F0A6}">
      <dgm:prSet/>
      <dgm:spPr/>
      <dgm:t>
        <a:bodyPr/>
        <a:lstStyle/>
        <a:p>
          <a:endParaRPr lang="en-US"/>
        </a:p>
      </dgm:t>
    </dgm:pt>
    <dgm:pt modelId="{BC90AF8A-E80A-45A9-82E8-337D8DE3C013}">
      <dgm:prSet/>
      <dgm:spPr>
        <a:solidFill>
          <a:srgbClr val="FFE400"/>
        </a:solidFill>
      </dgm:spPr>
      <dgm:t>
        <a:bodyPr/>
        <a:lstStyle/>
        <a:p>
          <a:r>
            <a:rPr lang="ja-JP" altLang="en-US" dirty="0">
              <a:solidFill>
                <a:schemeClr val="tx1"/>
              </a:solidFill>
            </a:rPr>
            <a:t>公共価値を視野にいれ</a:t>
          </a:r>
          <a:endParaRPr lang="en-US" dirty="0">
            <a:solidFill>
              <a:schemeClr val="tx1"/>
            </a:solidFill>
          </a:endParaRPr>
        </a:p>
      </dgm:t>
    </dgm:pt>
    <dgm:pt modelId="{202FF737-E55B-4EEF-A418-F8ED92E9EC3F}" type="parTrans" cxnId="{C16CCD9B-0A32-4906-87A1-FB9ACE5226DE}">
      <dgm:prSet/>
      <dgm:spPr/>
      <dgm:t>
        <a:bodyPr/>
        <a:lstStyle/>
        <a:p>
          <a:endParaRPr lang="en-US"/>
        </a:p>
      </dgm:t>
    </dgm:pt>
    <dgm:pt modelId="{6FDBCC15-22C1-427F-B1C9-1715987BCB9B}" type="sibTrans" cxnId="{C16CCD9B-0A32-4906-87A1-FB9ACE5226DE}">
      <dgm:prSet/>
      <dgm:spPr/>
      <dgm:t>
        <a:bodyPr/>
        <a:lstStyle/>
        <a:p>
          <a:endParaRPr lang="en-US"/>
        </a:p>
      </dgm:t>
    </dgm:pt>
    <dgm:pt modelId="{6660785B-BC44-4096-B432-CF1AE361EC34}">
      <dgm:prSet/>
      <dgm:spPr>
        <a:solidFill>
          <a:srgbClr val="FFE400"/>
        </a:solidFill>
      </dgm:spPr>
      <dgm:t>
        <a:bodyPr/>
        <a:lstStyle/>
        <a:p>
          <a:r>
            <a:rPr lang="ja-JP" altLang="en-US" dirty="0">
              <a:solidFill>
                <a:schemeClr val="tx1"/>
              </a:solidFill>
            </a:rPr>
            <a:t>公共的活動の実践も行う</a:t>
          </a:r>
          <a:endParaRPr lang="en-US" dirty="0">
            <a:solidFill>
              <a:schemeClr val="tx1"/>
            </a:solidFill>
          </a:endParaRPr>
        </a:p>
      </dgm:t>
    </dgm:pt>
    <dgm:pt modelId="{A6F1725B-F1CC-4A6A-90C3-F403DE9BFC87}" type="parTrans" cxnId="{14591160-13A5-4FE2-B85E-2FC0F824A2DA}">
      <dgm:prSet/>
      <dgm:spPr/>
      <dgm:t>
        <a:bodyPr/>
        <a:lstStyle/>
        <a:p>
          <a:endParaRPr lang="en-US"/>
        </a:p>
      </dgm:t>
    </dgm:pt>
    <dgm:pt modelId="{FDB09C5C-AA21-46B9-A611-54E47FA8AD86}" type="sibTrans" cxnId="{14591160-13A5-4FE2-B85E-2FC0F824A2DA}">
      <dgm:prSet/>
      <dgm:spPr/>
      <dgm:t>
        <a:bodyPr/>
        <a:lstStyle/>
        <a:p>
          <a:endParaRPr lang="en-US"/>
        </a:p>
      </dgm:t>
    </dgm:pt>
    <dgm:pt modelId="{E0B9163A-09D6-49E3-9E2E-E2501677B6A0}">
      <dgm:prSet custT="1"/>
      <dgm:spPr>
        <a:solidFill>
          <a:srgbClr val="FFE400"/>
        </a:solidFill>
      </dgm:spPr>
      <dgm:t>
        <a:bodyPr/>
        <a:lstStyle/>
        <a:p>
          <a:r>
            <a:rPr lang="ja-JP" altLang="en-US" sz="3300" dirty="0">
              <a:solidFill>
                <a:schemeClr val="tx1"/>
              </a:solidFill>
            </a:rPr>
            <a:t>公共価値関与者 </a:t>
          </a:r>
          <a:r>
            <a:rPr lang="en-US" altLang="ja-JP" sz="2000" dirty="0">
              <a:solidFill>
                <a:schemeClr val="tx1"/>
              </a:solidFill>
            </a:rPr>
            <a:t>(engaged citizen)</a:t>
          </a:r>
          <a:endParaRPr lang="en-US" sz="3300" dirty="0">
            <a:solidFill>
              <a:schemeClr val="tx1"/>
            </a:solidFill>
          </a:endParaRPr>
        </a:p>
      </dgm:t>
    </dgm:pt>
    <dgm:pt modelId="{B3DD98B8-F5DD-4734-985C-EC2DC14DC5B8}" type="parTrans" cxnId="{AF10E940-BA94-4A86-8476-23EED64AD613}">
      <dgm:prSet/>
      <dgm:spPr/>
      <dgm:t>
        <a:bodyPr/>
        <a:lstStyle/>
        <a:p>
          <a:endParaRPr lang="en-US"/>
        </a:p>
      </dgm:t>
    </dgm:pt>
    <dgm:pt modelId="{560E98DF-1A42-4911-A855-803F86A686EC}" type="sibTrans" cxnId="{AF10E940-BA94-4A86-8476-23EED64AD613}">
      <dgm:prSet/>
      <dgm:spPr/>
      <dgm:t>
        <a:bodyPr/>
        <a:lstStyle/>
        <a:p>
          <a:endParaRPr lang="en-US"/>
        </a:p>
      </dgm:t>
    </dgm:pt>
    <dgm:pt modelId="{5CDEE36D-7EB5-4653-8768-179F9E26B169}" type="pres">
      <dgm:prSet presAssocID="{9ABB2965-8495-4547-BC93-999E01A54397}" presName="linear" presStyleCnt="0">
        <dgm:presLayoutVars>
          <dgm:animLvl val="lvl"/>
          <dgm:resizeHandles val="exact"/>
        </dgm:presLayoutVars>
      </dgm:prSet>
      <dgm:spPr/>
    </dgm:pt>
    <dgm:pt modelId="{2E4DBA65-BFD1-4E72-A521-17EE1587D8EC}" type="pres">
      <dgm:prSet presAssocID="{4AE302D9-5632-4420-AF6F-1186F05F0268}" presName="parentText" presStyleLbl="node1" presStyleIdx="0" presStyleCnt="4" custLinFactNeighborY="-11503">
        <dgm:presLayoutVars>
          <dgm:chMax val="0"/>
          <dgm:bulletEnabled val="1"/>
        </dgm:presLayoutVars>
      </dgm:prSet>
      <dgm:spPr/>
    </dgm:pt>
    <dgm:pt modelId="{9ADBDBA7-2099-4395-BF53-AF81FF9CE7CD}" type="pres">
      <dgm:prSet presAssocID="{7B122BD2-387E-4600-A0F3-0131608A69CE}" presName="spacer" presStyleCnt="0"/>
      <dgm:spPr/>
    </dgm:pt>
    <dgm:pt modelId="{B3A6537D-11AE-4B00-B53F-1CE0ACADECB1}" type="pres">
      <dgm:prSet presAssocID="{BC90AF8A-E80A-45A9-82E8-337D8DE3C013}" presName="parentText" presStyleLbl="node1" presStyleIdx="1" presStyleCnt="4">
        <dgm:presLayoutVars>
          <dgm:chMax val="0"/>
          <dgm:bulletEnabled val="1"/>
        </dgm:presLayoutVars>
      </dgm:prSet>
      <dgm:spPr/>
    </dgm:pt>
    <dgm:pt modelId="{494C19B7-BDA2-4DB5-8270-F53045873BAF}" type="pres">
      <dgm:prSet presAssocID="{6FDBCC15-22C1-427F-B1C9-1715987BCB9B}" presName="spacer" presStyleCnt="0"/>
      <dgm:spPr/>
    </dgm:pt>
    <dgm:pt modelId="{86FC1AFF-9FC0-4EAF-A34F-F150B5F4FFD8}" type="pres">
      <dgm:prSet presAssocID="{6660785B-BC44-4096-B432-CF1AE361EC34}" presName="parentText" presStyleLbl="node1" presStyleIdx="2" presStyleCnt="4">
        <dgm:presLayoutVars>
          <dgm:chMax val="0"/>
          <dgm:bulletEnabled val="1"/>
        </dgm:presLayoutVars>
      </dgm:prSet>
      <dgm:spPr/>
    </dgm:pt>
    <dgm:pt modelId="{8AF2C2EC-9A66-4E9D-A16E-E871BFC01D4A}" type="pres">
      <dgm:prSet presAssocID="{FDB09C5C-AA21-46B9-A611-54E47FA8AD86}" presName="spacer" presStyleCnt="0"/>
      <dgm:spPr/>
    </dgm:pt>
    <dgm:pt modelId="{4853DFDE-3A3E-49D4-9108-0192D52AB770}" type="pres">
      <dgm:prSet presAssocID="{E0B9163A-09D6-49E3-9E2E-E2501677B6A0}" presName="parentText" presStyleLbl="node1" presStyleIdx="3" presStyleCnt="4">
        <dgm:presLayoutVars>
          <dgm:chMax val="0"/>
          <dgm:bulletEnabled val="1"/>
        </dgm:presLayoutVars>
      </dgm:prSet>
      <dgm:spPr/>
    </dgm:pt>
  </dgm:ptLst>
  <dgm:cxnLst>
    <dgm:cxn modelId="{FD545203-1F9C-4543-863D-C0ABD85E56C1}" type="presOf" srcId="{9ABB2965-8495-4547-BC93-999E01A54397}" destId="{5CDEE36D-7EB5-4653-8768-179F9E26B169}" srcOrd="0" destOrd="0" presId="urn:microsoft.com/office/officeart/2005/8/layout/vList2"/>
    <dgm:cxn modelId="{1FBBAE1F-BBEA-4229-8571-565706DEE1AA}" type="presOf" srcId="{6660785B-BC44-4096-B432-CF1AE361EC34}" destId="{86FC1AFF-9FC0-4EAF-A34F-F150B5F4FFD8}" srcOrd="0" destOrd="0" presId="urn:microsoft.com/office/officeart/2005/8/layout/vList2"/>
    <dgm:cxn modelId="{AF10E940-BA94-4A86-8476-23EED64AD613}" srcId="{9ABB2965-8495-4547-BC93-999E01A54397}" destId="{E0B9163A-09D6-49E3-9E2E-E2501677B6A0}" srcOrd="3" destOrd="0" parTransId="{B3DD98B8-F5DD-4734-985C-EC2DC14DC5B8}" sibTransId="{560E98DF-1A42-4911-A855-803F86A686EC}"/>
    <dgm:cxn modelId="{14591160-13A5-4FE2-B85E-2FC0F824A2DA}" srcId="{9ABB2965-8495-4547-BC93-999E01A54397}" destId="{6660785B-BC44-4096-B432-CF1AE361EC34}" srcOrd="2" destOrd="0" parTransId="{A6F1725B-F1CC-4A6A-90C3-F403DE9BFC87}" sibTransId="{FDB09C5C-AA21-46B9-A611-54E47FA8AD86}"/>
    <dgm:cxn modelId="{0768566E-217A-447C-A1DD-C31EE80FBF1E}" type="presOf" srcId="{BC90AF8A-E80A-45A9-82E8-337D8DE3C013}" destId="{B3A6537D-11AE-4B00-B53F-1CE0ACADECB1}" srcOrd="0" destOrd="0" presId="urn:microsoft.com/office/officeart/2005/8/layout/vList2"/>
    <dgm:cxn modelId="{A5EC5C94-BA04-4F34-A26D-250E3C43F0A6}" srcId="{9ABB2965-8495-4547-BC93-999E01A54397}" destId="{4AE302D9-5632-4420-AF6F-1186F05F0268}" srcOrd="0" destOrd="0" parTransId="{967B2656-00A6-48BF-8A5F-3A99770A88EF}" sibTransId="{7B122BD2-387E-4600-A0F3-0131608A69CE}"/>
    <dgm:cxn modelId="{C16CCD9B-0A32-4906-87A1-FB9ACE5226DE}" srcId="{9ABB2965-8495-4547-BC93-999E01A54397}" destId="{BC90AF8A-E80A-45A9-82E8-337D8DE3C013}" srcOrd="1" destOrd="0" parTransId="{202FF737-E55B-4EEF-A418-F8ED92E9EC3F}" sibTransId="{6FDBCC15-22C1-427F-B1C9-1715987BCB9B}"/>
    <dgm:cxn modelId="{7C765FDA-AD40-4BB7-A375-76DDD9E15D8C}" type="presOf" srcId="{E0B9163A-09D6-49E3-9E2E-E2501677B6A0}" destId="{4853DFDE-3A3E-49D4-9108-0192D52AB770}" srcOrd="0" destOrd="0" presId="urn:microsoft.com/office/officeart/2005/8/layout/vList2"/>
    <dgm:cxn modelId="{F4A07FF4-0A51-4C7F-9EA8-475EC75F853E}" type="presOf" srcId="{4AE302D9-5632-4420-AF6F-1186F05F0268}" destId="{2E4DBA65-BFD1-4E72-A521-17EE1587D8EC}" srcOrd="0" destOrd="0" presId="urn:microsoft.com/office/officeart/2005/8/layout/vList2"/>
    <dgm:cxn modelId="{16FAF956-D42A-408B-98E4-7FD28393E678}" type="presParOf" srcId="{5CDEE36D-7EB5-4653-8768-179F9E26B169}" destId="{2E4DBA65-BFD1-4E72-A521-17EE1587D8EC}" srcOrd="0" destOrd="0" presId="urn:microsoft.com/office/officeart/2005/8/layout/vList2"/>
    <dgm:cxn modelId="{377CF030-1D8E-4A7B-82B3-851C44C9CC15}" type="presParOf" srcId="{5CDEE36D-7EB5-4653-8768-179F9E26B169}" destId="{9ADBDBA7-2099-4395-BF53-AF81FF9CE7CD}" srcOrd="1" destOrd="0" presId="urn:microsoft.com/office/officeart/2005/8/layout/vList2"/>
    <dgm:cxn modelId="{1024DCC9-BDAC-49AA-BA6D-C2FE27AE468A}" type="presParOf" srcId="{5CDEE36D-7EB5-4653-8768-179F9E26B169}" destId="{B3A6537D-11AE-4B00-B53F-1CE0ACADECB1}" srcOrd="2" destOrd="0" presId="urn:microsoft.com/office/officeart/2005/8/layout/vList2"/>
    <dgm:cxn modelId="{C69D4E60-1A9A-4B9A-B023-5BF6B1213167}" type="presParOf" srcId="{5CDEE36D-7EB5-4653-8768-179F9E26B169}" destId="{494C19B7-BDA2-4DB5-8270-F53045873BAF}" srcOrd="3" destOrd="0" presId="urn:microsoft.com/office/officeart/2005/8/layout/vList2"/>
    <dgm:cxn modelId="{F12D393E-42C0-410B-A924-C5F0CD62654C}" type="presParOf" srcId="{5CDEE36D-7EB5-4653-8768-179F9E26B169}" destId="{86FC1AFF-9FC0-4EAF-A34F-F150B5F4FFD8}" srcOrd="4" destOrd="0" presId="urn:microsoft.com/office/officeart/2005/8/layout/vList2"/>
    <dgm:cxn modelId="{972ADA4F-37B0-42E0-9400-8BC28C5BD82F}" type="presParOf" srcId="{5CDEE36D-7EB5-4653-8768-179F9E26B169}" destId="{8AF2C2EC-9A66-4E9D-A16E-E871BFC01D4A}" srcOrd="5" destOrd="0" presId="urn:microsoft.com/office/officeart/2005/8/layout/vList2"/>
    <dgm:cxn modelId="{9553DEAC-42D6-4110-B2A0-873F912597AC}" type="presParOf" srcId="{5CDEE36D-7EB5-4653-8768-179F9E26B169}" destId="{4853DFDE-3A3E-49D4-9108-0192D52AB77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ABB2965-8495-4547-BC93-999E01A5439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4AE302D9-5632-4420-AF6F-1186F05F0268}">
      <dgm:prSet/>
      <dgm:spPr>
        <a:solidFill>
          <a:schemeClr val="tx1"/>
        </a:solidFill>
      </dgm:spPr>
      <dgm:t>
        <a:bodyPr/>
        <a:lstStyle/>
        <a:p>
          <a:r>
            <a:rPr lang="ja-JP" altLang="en-US" dirty="0"/>
            <a:t>組織中心主義から</a:t>
          </a:r>
          <a:endParaRPr lang="en-US" dirty="0"/>
        </a:p>
      </dgm:t>
    </dgm:pt>
    <dgm:pt modelId="{967B2656-00A6-48BF-8A5F-3A99770A88EF}" type="parTrans" cxnId="{A5EC5C94-BA04-4F34-A26D-250E3C43F0A6}">
      <dgm:prSet/>
      <dgm:spPr/>
      <dgm:t>
        <a:bodyPr/>
        <a:lstStyle/>
        <a:p>
          <a:endParaRPr lang="en-US"/>
        </a:p>
      </dgm:t>
    </dgm:pt>
    <dgm:pt modelId="{7B122BD2-387E-4600-A0F3-0131608A69CE}" type="sibTrans" cxnId="{A5EC5C94-BA04-4F34-A26D-250E3C43F0A6}">
      <dgm:prSet/>
      <dgm:spPr/>
      <dgm:t>
        <a:bodyPr/>
        <a:lstStyle/>
        <a:p>
          <a:endParaRPr lang="en-US"/>
        </a:p>
      </dgm:t>
    </dgm:pt>
    <dgm:pt modelId="{BC90AF8A-E80A-45A9-82E8-337D8DE3C013}">
      <dgm:prSet/>
      <dgm:spPr>
        <a:solidFill>
          <a:schemeClr val="tx1"/>
        </a:solidFill>
      </dgm:spPr>
      <dgm:t>
        <a:bodyPr/>
        <a:lstStyle/>
        <a:p>
          <a:r>
            <a:rPr lang="ja-JP" altLang="en-US" dirty="0"/>
            <a:t>市民中心主義へ</a:t>
          </a:r>
          <a:endParaRPr lang="en-US" dirty="0"/>
        </a:p>
      </dgm:t>
    </dgm:pt>
    <dgm:pt modelId="{202FF737-E55B-4EEF-A418-F8ED92E9EC3F}" type="parTrans" cxnId="{C16CCD9B-0A32-4906-87A1-FB9ACE5226DE}">
      <dgm:prSet/>
      <dgm:spPr/>
      <dgm:t>
        <a:bodyPr/>
        <a:lstStyle/>
        <a:p>
          <a:endParaRPr lang="en-US"/>
        </a:p>
      </dgm:t>
    </dgm:pt>
    <dgm:pt modelId="{6FDBCC15-22C1-427F-B1C9-1715987BCB9B}" type="sibTrans" cxnId="{C16CCD9B-0A32-4906-87A1-FB9ACE5226DE}">
      <dgm:prSet/>
      <dgm:spPr/>
      <dgm:t>
        <a:bodyPr/>
        <a:lstStyle/>
        <a:p>
          <a:endParaRPr lang="en-US"/>
        </a:p>
      </dgm:t>
    </dgm:pt>
    <dgm:pt modelId="{6660785B-BC44-4096-B432-CF1AE361EC34}">
      <dgm:prSet/>
      <dgm:spPr>
        <a:solidFill>
          <a:schemeClr val="tx1"/>
        </a:solidFill>
      </dgm:spPr>
      <dgm:t>
        <a:bodyPr/>
        <a:lstStyle/>
        <a:p>
          <a:r>
            <a:rPr lang="ja-JP" altLang="en-US" dirty="0"/>
            <a:t>利害関係の調整役</a:t>
          </a:r>
          <a:endParaRPr lang="en-US" dirty="0"/>
        </a:p>
      </dgm:t>
    </dgm:pt>
    <dgm:pt modelId="{A6F1725B-F1CC-4A6A-90C3-F403DE9BFC87}" type="parTrans" cxnId="{14591160-13A5-4FE2-B85E-2FC0F824A2DA}">
      <dgm:prSet/>
      <dgm:spPr/>
      <dgm:t>
        <a:bodyPr/>
        <a:lstStyle/>
        <a:p>
          <a:endParaRPr lang="en-US"/>
        </a:p>
      </dgm:t>
    </dgm:pt>
    <dgm:pt modelId="{FDB09C5C-AA21-46B9-A611-54E47FA8AD86}" type="sibTrans" cxnId="{14591160-13A5-4FE2-B85E-2FC0F824A2DA}">
      <dgm:prSet/>
      <dgm:spPr/>
      <dgm:t>
        <a:bodyPr/>
        <a:lstStyle/>
        <a:p>
          <a:endParaRPr lang="en-US"/>
        </a:p>
      </dgm:t>
    </dgm:pt>
    <dgm:pt modelId="{E0B9163A-09D6-49E3-9E2E-E2501677B6A0}">
      <dgm:prSet custT="1"/>
      <dgm:spPr>
        <a:solidFill>
          <a:schemeClr val="tx1"/>
        </a:solidFill>
      </dgm:spPr>
      <dgm:t>
        <a:bodyPr/>
        <a:lstStyle/>
        <a:p>
          <a:r>
            <a:rPr lang="ja-JP" altLang="en-US" sz="3200" dirty="0"/>
            <a:t>公共価値案内役</a:t>
          </a:r>
          <a:r>
            <a:rPr lang="ja-JP" altLang="en-US" sz="2800" dirty="0"/>
            <a:t> </a:t>
          </a:r>
          <a:r>
            <a:rPr lang="en-US" altLang="ja-JP" sz="2000" dirty="0"/>
            <a:t>(</a:t>
          </a:r>
          <a:r>
            <a:rPr lang="en-US" altLang="ja-JP" sz="2000" dirty="0">
              <a:solidFill>
                <a:schemeClr val="bg1"/>
              </a:solidFill>
            </a:rPr>
            <a:t>civil servant)</a:t>
          </a:r>
          <a:endParaRPr lang="en-US" sz="1600" dirty="0">
            <a:solidFill>
              <a:schemeClr val="bg1"/>
            </a:solidFill>
          </a:endParaRPr>
        </a:p>
      </dgm:t>
    </dgm:pt>
    <dgm:pt modelId="{B3DD98B8-F5DD-4734-985C-EC2DC14DC5B8}" type="parTrans" cxnId="{AF10E940-BA94-4A86-8476-23EED64AD613}">
      <dgm:prSet/>
      <dgm:spPr/>
      <dgm:t>
        <a:bodyPr/>
        <a:lstStyle/>
        <a:p>
          <a:endParaRPr lang="en-US"/>
        </a:p>
      </dgm:t>
    </dgm:pt>
    <dgm:pt modelId="{560E98DF-1A42-4911-A855-803F86A686EC}" type="sibTrans" cxnId="{AF10E940-BA94-4A86-8476-23EED64AD613}">
      <dgm:prSet/>
      <dgm:spPr/>
      <dgm:t>
        <a:bodyPr/>
        <a:lstStyle/>
        <a:p>
          <a:endParaRPr lang="en-US"/>
        </a:p>
      </dgm:t>
    </dgm:pt>
    <dgm:pt modelId="{5CDEE36D-7EB5-4653-8768-179F9E26B169}" type="pres">
      <dgm:prSet presAssocID="{9ABB2965-8495-4547-BC93-999E01A54397}" presName="linear" presStyleCnt="0">
        <dgm:presLayoutVars>
          <dgm:animLvl val="lvl"/>
          <dgm:resizeHandles val="exact"/>
        </dgm:presLayoutVars>
      </dgm:prSet>
      <dgm:spPr/>
    </dgm:pt>
    <dgm:pt modelId="{2E4DBA65-BFD1-4E72-A521-17EE1587D8EC}" type="pres">
      <dgm:prSet presAssocID="{4AE302D9-5632-4420-AF6F-1186F05F0268}" presName="parentText" presStyleLbl="node1" presStyleIdx="0" presStyleCnt="4">
        <dgm:presLayoutVars>
          <dgm:chMax val="0"/>
          <dgm:bulletEnabled val="1"/>
        </dgm:presLayoutVars>
      </dgm:prSet>
      <dgm:spPr/>
    </dgm:pt>
    <dgm:pt modelId="{9ADBDBA7-2099-4395-BF53-AF81FF9CE7CD}" type="pres">
      <dgm:prSet presAssocID="{7B122BD2-387E-4600-A0F3-0131608A69CE}" presName="spacer" presStyleCnt="0"/>
      <dgm:spPr/>
    </dgm:pt>
    <dgm:pt modelId="{B3A6537D-11AE-4B00-B53F-1CE0ACADECB1}" type="pres">
      <dgm:prSet presAssocID="{BC90AF8A-E80A-45A9-82E8-337D8DE3C013}" presName="parentText" presStyleLbl="node1" presStyleIdx="1" presStyleCnt="4">
        <dgm:presLayoutVars>
          <dgm:chMax val="0"/>
          <dgm:bulletEnabled val="1"/>
        </dgm:presLayoutVars>
      </dgm:prSet>
      <dgm:spPr/>
    </dgm:pt>
    <dgm:pt modelId="{494C19B7-BDA2-4DB5-8270-F53045873BAF}" type="pres">
      <dgm:prSet presAssocID="{6FDBCC15-22C1-427F-B1C9-1715987BCB9B}" presName="spacer" presStyleCnt="0"/>
      <dgm:spPr/>
    </dgm:pt>
    <dgm:pt modelId="{86FC1AFF-9FC0-4EAF-A34F-F150B5F4FFD8}" type="pres">
      <dgm:prSet presAssocID="{6660785B-BC44-4096-B432-CF1AE361EC34}" presName="parentText" presStyleLbl="node1" presStyleIdx="2" presStyleCnt="4" custLinFactNeighborY="-3987">
        <dgm:presLayoutVars>
          <dgm:chMax val="0"/>
          <dgm:bulletEnabled val="1"/>
        </dgm:presLayoutVars>
      </dgm:prSet>
      <dgm:spPr/>
    </dgm:pt>
    <dgm:pt modelId="{8AF2C2EC-9A66-4E9D-A16E-E871BFC01D4A}" type="pres">
      <dgm:prSet presAssocID="{FDB09C5C-AA21-46B9-A611-54E47FA8AD86}" presName="spacer" presStyleCnt="0"/>
      <dgm:spPr/>
    </dgm:pt>
    <dgm:pt modelId="{4853DFDE-3A3E-49D4-9108-0192D52AB770}" type="pres">
      <dgm:prSet presAssocID="{E0B9163A-09D6-49E3-9E2E-E2501677B6A0}" presName="parentText" presStyleLbl="node1" presStyleIdx="3" presStyleCnt="4">
        <dgm:presLayoutVars>
          <dgm:chMax val="0"/>
          <dgm:bulletEnabled val="1"/>
        </dgm:presLayoutVars>
      </dgm:prSet>
      <dgm:spPr/>
    </dgm:pt>
  </dgm:ptLst>
  <dgm:cxnLst>
    <dgm:cxn modelId="{FD545203-1F9C-4543-863D-C0ABD85E56C1}" type="presOf" srcId="{9ABB2965-8495-4547-BC93-999E01A54397}" destId="{5CDEE36D-7EB5-4653-8768-179F9E26B169}" srcOrd="0" destOrd="0" presId="urn:microsoft.com/office/officeart/2005/8/layout/vList2"/>
    <dgm:cxn modelId="{1FBBAE1F-BBEA-4229-8571-565706DEE1AA}" type="presOf" srcId="{6660785B-BC44-4096-B432-CF1AE361EC34}" destId="{86FC1AFF-9FC0-4EAF-A34F-F150B5F4FFD8}" srcOrd="0" destOrd="0" presId="urn:microsoft.com/office/officeart/2005/8/layout/vList2"/>
    <dgm:cxn modelId="{AF10E940-BA94-4A86-8476-23EED64AD613}" srcId="{9ABB2965-8495-4547-BC93-999E01A54397}" destId="{E0B9163A-09D6-49E3-9E2E-E2501677B6A0}" srcOrd="3" destOrd="0" parTransId="{B3DD98B8-F5DD-4734-985C-EC2DC14DC5B8}" sibTransId="{560E98DF-1A42-4911-A855-803F86A686EC}"/>
    <dgm:cxn modelId="{14591160-13A5-4FE2-B85E-2FC0F824A2DA}" srcId="{9ABB2965-8495-4547-BC93-999E01A54397}" destId="{6660785B-BC44-4096-B432-CF1AE361EC34}" srcOrd="2" destOrd="0" parTransId="{A6F1725B-F1CC-4A6A-90C3-F403DE9BFC87}" sibTransId="{FDB09C5C-AA21-46B9-A611-54E47FA8AD86}"/>
    <dgm:cxn modelId="{0768566E-217A-447C-A1DD-C31EE80FBF1E}" type="presOf" srcId="{BC90AF8A-E80A-45A9-82E8-337D8DE3C013}" destId="{B3A6537D-11AE-4B00-B53F-1CE0ACADECB1}" srcOrd="0" destOrd="0" presId="urn:microsoft.com/office/officeart/2005/8/layout/vList2"/>
    <dgm:cxn modelId="{A5EC5C94-BA04-4F34-A26D-250E3C43F0A6}" srcId="{9ABB2965-8495-4547-BC93-999E01A54397}" destId="{4AE302D9-5632-4420-AF6F-1186F05F0268}" srcOrd="0" destOrd="0" parTransId="{967B2656-00A6-48BF-8A5F-3A99770A88EF}" sibTransId="{7B122BD2-387E-4600-A0F3-0131608A69CE}"/>
    <dgm:cxn modelId="{C16CCD9B-0A32-4906-87A1-FB9ACE5226DE}" srcId="{9ABB2965-8495-4547-BC93-999E01A54397}" destId="{BC90AF8A-E80A-45A9-82E8-337D8DE3C013}" srcOrd="1" destOrd="0" parTransId="{202FF737-E55B-4EEF-A418-F8ED92E9EC3F}" sibTransId="{6FDBCC15-22C1-427F-B1C9-1715987BCB9B}"/>
    <dgm:cxn modelId="{7C765FDA-AD40-4BB7-A375-76DDD9E15D8C}" type="presOf" srcId="{E0B9163A-09D6-49E3-9E2E-E2501677B6A0}" destId="{4853DFDE-3A3E-49D4-9108-0192D52AB770}" srcOrd="0" destOrd="0" presId="urn:microsoft.com/office/officeart/2005/8/layout/vList2"/>
    <dgm:cxn modelId="{F4A07FF4-0A51-4C7F-9EA8-475EC75F853E}" type="presOf" srcId="{4AE302D9-5632-4420-AF6F-1186F05F0268}" destId="{2E4DBA65-BFD1-4E72-A521-17EE1587D8EC}" srcOrd="0" destOrd="0" presId="urn:microsoft.com/office/officeart/2005/8/layout/vList2"/>
    <dgm:cxn modelId="{16FAF956-D42A-408B-98E4-7FD28393E678}" type="presParOf" srcId="{5CDEE36D-7EB5-4653-8768-179F9E26B169}" destId="{2E4DBA65-BFD1-4E72-A521-17EE1587D8EC}" srcOrd="0" destOrd="0" presId="urn:microsoft.com/office/officeart/2005/8/layout/vList2"/>
    <dgm:cxn modelId="{377CF030-1D8E-4A7B-82B3-851C44C9CC15}" type="presParOf" srcId="{5CDEE36D-7EB5-4653-8768-179F9E26B169}" destId="{9ADBDBA7-2099-4395-BF53-AF81FF9CE7CD}" srcOrd="1" destOrd="0" presId="urn:microsoft.com/office/officeart/2005/8/layout/vList2"/>
    <dgm:cxn modelId="{1024DCC9-BDAC-49AA-BA6D-C2FE27AE468A}" type="presParOf" srcId="{5CDEE36D-7EB5-4653-8768-179F9E26B169}" destId="{B3A6537D-11AE-4B00-B53F-1CE0ACADECB1}" srcOrd="2" destOrd="0" presId="urn:microsoft.com/office/officeart/2005/8/layout/vList2"/>
    <dgm:cxn modelId="{C69D4E60-1A9A-4B9A-B023-5BF6B1213167}" type="presParOf" srcId="{5CDEE36D-7EB5-4653-8768-179F9E26B169}" destId="{494C19B7-BDA2-4DB5-8270-F53045873BAF}" srcOrd="3" destOrd="0" presId="urn:microsoft.com/office/officeart/2005/8/layout/vList2"/>
    <dgm:cxn modelId="{F12D393E-42C0-410B-A924-C5F0CD62654C}" type="presParOf" srcId="{5CDEE36D-7EB5-4653-8768-179F9E26B169}" destId="{86FC1AFF-9FC0-4EAF-A34F-F150B5F4FFD8}" srcOrd="4" destOrd="0" presId="urn:microsoft.com/office/officeart/2005/8/layout/vList2"/>
    <dgm:cxn modelId="{972ADA4F-37B0-42E0-9400-8BC28C5BD82F}" type="presParOf" srcId="{5CDEE36D-7EB5-4653-8768-179F9E26B169}" destId="{8AF2C2EC-9A66-4E9D-A16E-E871BFC01D4A}" srcOrd="5" destOrd="0" presId="urn:microsoft.com/office/officeart/2005/8/layout/vList2"/>
    <dgm:cxn modelId="{9553DEAC-42D6-4110-B2A0-873F912597AC}" type="presParOf" srcId="{5CDEE36D-7EB5-4653-8768-179F9E26B169}" destId="{4853DFDE-3A3E-49D4-9108-0192D52AB770}" srcOrd="6"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4DBA65-BFD1-4E72-A521-17EE1587D8EC}">
      <dsp:nvSpPr>
        <dsp:cNvPr id="0" name=""/>
        <dsp:cNvSpPr/>
      </dsp:nvSpPr>
      <dsp:spPr>
        <a:xfrm>
          <a:off x="0" y="28571"/>
          <a:ext cx="5157787" cy="830115"/>
        </a:xfrm>
        <a:prstGeom prst="roundRect">
          <a:avLst/>
        </a:prstGeom>
        <a:solidFill>
          <a:srgbClr val="FFE4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ja-JP" sz="3300" kern="1200" dirty="0">
              <a:solidFill>
                <a:schemeClr val="tx1"/>
              </a:solidFill>
            </a:rPr>
            <a:t>個々の利益追求だけでなく</a:t>
          </a:r>
          <a:endParaRPr lang="en-US" sz="3300" kern="1200" dirty="0">
            <a:solidFill>
              <a:schemeClr val="tx1"/>
            </a:solidFill>
          </a:endParaRPr>
        </a:p>
      </dsp:txBody>
      <dsp:txXfrm>
        <a:off x="40523" y="69094"/>
        <a:ext cx="5076741" cy="749069"/>
      </dsp:txXfrm>
    </dsp:sp>
    <dsp:sp modelId="{B3A6537D-11AE-4B00-B53F-1CE0ACADECB1}">
      <dsp:nvSpPr>
        <dsp:cNvPr id="0" name=""/>
        <dsp:cNvSpPr/>
      </dsp:nvSpPr>
      <dsp:spPr>
        <a:xfrm>
          <a:off x="0" y="964659"/>
          <a:ext cx="5157787" cy="830115"/>
        </a:xfrm>
        <a:prstGeom prst="roundRect">
          <a:avLst/>
        </a:prstGeom>
        <a:solidFill>
          <a:srgbClr val="FFE4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ja-JP" altLang="en-US" sz="3300" kern="1200" dirty="0">
              <a:solidFill>
                <a:schemeClr val="tx1"/>
              </a:solidFill>
            </a:rPr>
            <a:t>公共価値を視野にいれ</a:t>
          </a:r>
          <a:endParaRPr lang="en-US" sz="3300" kern="1200" dirty="0">
            <a:solidFill>
              <a:schemeClr val="tx1"/>
            </a:solidFill>
          </a:endParaRPr>
        </a:p>
      </dsp:txBody>
      <dsp:txXfrm>
        <a:off x="40523" y="1005182"/>
        <a:ext cx="5076741" cy="749069"/>
      </dsp:txXfrm>
    </dsp:sp>
    <dsp:sp modelId="{86FC1AFF-9FC0-4EAF-A34F-F150B5F4FFD8}">
      <dsp:nvSpPr>
        <dsp:cNvPr id="0" name=""/>
        <dsp:cNvSpPr/>
      </dsp:nvSpPr>
      <dsp:spPr>
        <a:xfrm>
          <a:off x="0" y="1889814"/>
          <a:ext cx="5157787" cy="830115"/>
        </a:xfrm>
        <a:prstGeom prst="roundRect">
          <a:avLst/>
        </a:prstGeom>
        <a:solidFill>
          <a:srgbClr val="FFE4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ja-JP" altLang="en-US" sz="3300" kern="1200" dirty="0">
              <a:solidFill>
                <a:schemeClr val="tx1"/>
              </a:solidFill>
            </a:rPr>
            <a:t>公共的活動の実践も行う</a:t>
          </a:r>
          <a:endParaRPr lang="en-US" sz="3300" kern="1200" dirty="0">
            <a:solidFill>
              <a:schemeClr val="tx1"/>
            </a:solidFill>
          </a:endParaRPr>
        </a:p>
      </dsp:txBody>
      <dsp:txXfrm>
        <a:off x="40523" y="1930337"/>
        <a:ext cx="5076741" cy="749069"/>
      </dsp:txXfrm>
    </dsp:sp>
    <dsp:sp modelId="{4853DFDE-3A3E-49D4-9108-0192D52AB770}">
      <dsp:nvSpPr>
        <dsp:cNvPr id="0" name=""/>
        <dsp:cNvSpPr/>
      </dsp:nvSpPr>
      <dsp:spPr>
        <a:xfrm>
          <a:off x="0" y="2814968"/>
          <a:ext cx="5157787" cy="830115"/>
        </a:xfrm>
        <a:prstGeom prst="roundRect">
          <a:avLst/>
        </a:prstGeom>
        <a:solidFill>
          <a:srgbClr val="FFE4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ja-JP" altLang="en-US" sz="3300" kern="1200" dirty="0">
              <a:solidFill>
                <a:schemeClr val="tx1"/>
              </a:solidFill>
            </a:rPr>
            <a:t>公共価値関与者 </a:t>
          </a:r>
          <a:r>
            <a:rPr lang="en-US" altLang="ja-JP" sz="2000" kern="1200" dirty="0">
              <a:solidFill>
                <a:schemeClr val="tx1"/>
              </a:solidFill>
            </a:rPr>
            <a:t>(engaged citizen)</a:t>
          </a:r>
          <a:endParaRPr lang="en-US" sz="3300" kern="1200" dirty="0">
            <a:solidFill>
              <a:schemeClr val="tx1"/>
            </a:solidFill>
          </a:endParaRPr>
        </a:p>
      </dsp:txBody>
      <dsp:txXfrm>
        <a:off x="40523" y="2855491"/>
        <a:ext cx="5076741" cy="74906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4DBA65-BFD1-4E72-A521-17EE1587D8EC}">
      <dsp:nvSpPr>
        <dsp:cNvPr id="0" name=""/>
        <dsp:cNvSpPr/>
      </dsp:nvSpPr>
      <dsp:spPr>
        <a:xfrm>
          <a:off x="0" y="39503"/>
          <a:ext cx="5157787" cy="830115"/>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ja-JP" altLang="en-US" sz="3300" kern="1200" dirty="0"/>
            <a:t>組織中心主義から</a:t>
          </a:r>
          <a:endParaRPr lang="en-US" sz="3300" kern="1200" dirty="0"/>
        </a:p>
      </dsp:txBody>
      <dsp:txXfrm>
        <a:off x="40523" y="80026"/>
        <a:ext cx="5076741" cy="749069"/>
      </dsp:txXfrm>
    </dsp:sp>
    <dsp:sp modelId="{B3A6537D-11AE-4B00-B53F-1CE0ACADECB1}">
      <dsp:nvSpPr>
        <dsp:cNvPr id="0" name=""/>
        <dsp:cNvSpPr/>
      </dsp:nvSpPr>
      <dsp:spPr>
        <a:xfrm>
          <a:off x="0" y="964659"/>
          <a:ext cx="5157787" cy="830115"/>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ja-JP" altLang="en-US" sz="3300" kern="1200" dirty="0"/>
            <a:t>市民中心主義へ</a:t>
          </a:r>
          <a:endParaRPr lang="en-US" sz="3300" kern="1200" dirty="0"/>
        </a:p>
      </dsp:txBody>
      <dsp:txXfrm>
        <a:off x="40523" y="1005182"/>
        <a:ext cx="5076741" cy="749069"/>
      </dsp:txXfrm>
    </dsp:sp>
    <dsp:sp modelId="{86FC1AFF-9FC0-4EAF-A34F-F150B5F4FFD8}">
      <dsp:nvSpPr>
        <dsp:cNvPr id="0" name=""/>
        <dsp:cNvSpPr/>
      </dsp:nvSpPr>
      <dsp:spPr>
        <a:xfrm>
          <a:off x="0" y="1886024"/>
          <a:ext cx="5157787" cy="830115"/>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ja-JP" altLang="en-US" sz="3300" kern="1200" dirty="0"/>
            <a:t>利害関係の調整役</a:t>
          </a:r>
          <a:endParaRPr lang="en-US" sz="3300" kern="1200" dirty="0"/>
        </a:p>
      </dsp:txBody>
      <dsp:txXfrm>
        <a:off x="40523" y="1926547"/>
        <a:ext cx="5076741" cy="749069"/>
      </dsp:txXfrm>
    </dsp:sp>
    <dsp:sp modelId="{4853DFDE-3A3E-49D4-9108-0192D52AB770}">
      <dsp:nvSpPr>
        <dsp:cNvPr id="0" name=""/>
        <dsp:cNvSpPr/>
      </dsp:nvSpPr>
      <dsp:spPr>
        <a:xfrm>
          <a:off x="0" y="2814968"/>
          <a:ext cx="5157787" cy="830115"/>
        </a:xfrm>
        <a:prstGeom prst="roundRect">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ja-JP" altLang="en-US" sz="3200" kern="1200" dirty="0"/>
            <a:t>公共価値案内役</a:t>
          </a:r>
          <a:r>
            <a:rPr lang="ja-JP" altLang="en-US" sz="2800" kern="1200" dirty="0"/>
            <a:t> </a:t>
          </a:r>
          <a:r>
            <a:rPr lang="en-US" altLang="ja-JP" sz="2000" kern="1200" dirty="0"/>
            <a:t>(</a:t>
          </a:r>
          <a:r>
            <a:rPr lang="en-US" altLang="ja-JP" sz="2000" kern="1200" dirty="0">
              <a:solidFill>
                <a:schemeClr val="bg1"/>
              </a:solidFill>
            </a:rPr>
            <a:t>civil servant)</a:t>
          </a:r>
          <a:endParaRPr lang="en-US" sz="1600" kern="1200" dirty="0">
            <a:solidFill>
              <a:schemeClr val="bg1"/>
            </a:solidFill>
          </a:endParaRPr>
        </a:p>
      </dsp:txBody>
      <dsp:txXfrm>
        <a:off x="40523" y="2855491"/>
        <a:ext cx="5076741" cy="74906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B60D4C-E31D-4DF8-9699-3C88876E592A}" type="datetimeFigureOut">
              <a:rPr kumimoji="1" lang="ja-JP" altLang="en-US" smtClean="0"/>
              <a:t>2024/5/20</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5B54AA-087D-426A-A8DC-58EB231DAF2B}" type="slidenum">
              <a:rPr kumimoji="1" lang="ja-JP" altLang="en-US" smtClean="0"/>
              <a:t>‹#›</a:t>
            </a:fld>
            <a:endParaRPr kumimoji="1" lang="ja-JP" altLang="en-US"/>
          </a:p>
        </p:txBody>
      </p:sp>
    </p:spTree>
    <p:extLst>
      <p:ext uri="{BB962C8B-B14F-4D97-AF65-F5344CB8AC3E}">
        <p14:creationId xmlns:p14="http://schemas.microsoft.com/office/powerpoint/2010/main" val="314570925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B5B54AA-087D-426A-A8DC-58EB231DAF2B}" type="slidenum">
              <a:rPr kumimoji="1" lang="ja-JP" altLang="en-US" smtClean="0"/>
              <a:t>1</a:t>
            </a:fld>
            <a:endParaRPr kumimoji="1" lang="ja-JP" altLang="en-US"/>
          </a:p>
        </p:txBody>
      </p:sp>
    </p:spTree>
    <p:extLst>
      <p:ext uri="{BB962C8B-B14F-4D97-AF65-F5344CB8AC3E}">
        <p14:creationId xmlns:p14="http://schemas.microsoft.com/office/powerpoint/2010/main" val="26942666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a:p>
            <a:r>
              <a:rPr kumimoji="1" lang="en-US" altLang="ja-JP" dirty="0"/>
              <a:t>UK</a:t>
            </a:r>
          </a:p>
          <a:p>
            <a:endParaRPr kumimoji="1" lang="en-US" altLang="ja-JP" dirty="0"/>
          </a:p>
          <a:p>
            <a:r>
              <a:rPr kumimoji="1" lang="en-US" altLang="ja-JP" dirty="0"/>
              <a:t>NZ</a:t>
            </a:r>
          </a:p>
          <a:p>
            <a:r>
              <a:rPr kumimoji="1" lang="en-US" altLang="ja-JP" dirty="0"/>
              <a:t>https://www.dpmc.govt.nz/sites/default/files/2022-12/understanding-public-value-mark-moore.pdf</a:t>
            </a:r>
            <a:endParaRPr kumimoji="1" lang="ja-JP" altLang="en-US" dirty="0"/>
          </a:p>
        </p:txBody>
      </p:sp>
      <p:sp>
        <p:nvSpPr>
          <p:cNvPr id="4" name="スライド番号プレースホルダー 3"/>
          <p:cNvSpPr>
            <a:spLocks noGrp="1"/>
          </p:cNvSpPr>
          <p:nvPr>
            <p:ph type="sldNum" sz="quarter" idx="5"/>
          </p:nvPr>
        </p:nvSpPr>
        <p:spPr/>
        <p:txBody>
          <a:bodyPr/>
          <a:lstStyle/>
          <a:p>
            <a:fld id="{1B5B54AA-087D-426A-A8DC-58EB231DAF2B}" type="slidenum">
              <a:rPr kumimoji="1" lang="ja-JP" altLang="en-US" smtClean="0"/>
              <a:t>3</a:t>
            </a:fld>
            <a:endParaRPr kumimoji="1" lang="ja-JP" altLang="en-US"/>
          </a:p>
        </p:txBody>
      </p:sp>
    </p:spTree>
    <p:extLst>
      <p:ext uri="{BB962C8B-B14F-4D97-AF65-F5344CB8AC3E}">
        <p14:creationId xmlns:p14="http://schemas.microsoft.com/office/powerpoint/2010/main" val="10504595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https://www.researchgate.net/publication/349627530_Digital_platforms_for_the_co-creation_of_public_value</a:t>
            </a:r>
            <a:endParaRPr kumimoji="1" lang="ja-JP" altLang="en-US" dirty="0"/>
          </a:p>
        </p:txBody>
      </p:sp>
      <p:sp>
        <p:nvSpPr>
          <p:cNvPr id="4" name="スライド番号プレースホルダー 3"/>
          <p:cNvSpPr>
            <a:spLocks noGrp="1"/>
          </p:cNvSpPr>
          <p:nvPr>
            <p:ph type="sldNum" sz="quarter" idx="5"/>
          </p:nvPr>
        </p:nvSpPr>
        <p:spPr/>
        <p:txBody>
          <a:bodyPr/>
          <a:lstStyle/>
          <a:p>
            <a:fld id="{1B5B54AA-087D-426A-A8DC-58EB231DAF2B}" type="slidenum">
              <a:rPr kumimoji="1" lang="ja-JP" altLang="en-US" smtClean="0"/>
              <a:t>5</a:t>
            </a:fld>
            <a:endParaRPr kumimoji="1" lang="ja-JP" altLang="en-US"/>
          </a:p>
        </p:txBody>
      </p:sp>
    </p:spTree>
    <p:extLst>
      <p:ext uri="{BB962C8B-B14F-4D97-AF65-F5344CB8AC3E}">
        <p14:creationId xmlns:p14="http://schemas.microsoft.com/office/powerpoint/2010/main" val="640570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https://www.jinkensakubun.com/archives/264</a:t>
            </a:r>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B95CE7-FAA2-47A8-BF03-6686E32BF503}"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9077204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https://www.researchgate.net/publication/234754906_Systems_Reform_and_Local_Government_Improving_Outcomes_for_Children_Families_and_Neighborhoods</a:t>
            </a:r>
          </a:p>
          <a:p>
            <a:r>
              <a:rPr lang="en-US" altLang="ja-JP" sz="1800" b="1" i="0" u="none" strike="noStrike" baseline="0" dirty="0">
                <a:solidFill>
                  <a:srgbClr val="FFFFFF"/>
                </a:solidFill>
                <a:latin typeface="Proxima Nova"/>
              </a:rPr>
              <a:t>The Roles Of Local Government</a:t>
            </a:r>
            <a:endParaRPr kumimoji="1" lang="en-US" altLang="ja-JP" dirty="0"/>
          </a:p>
          <a:p>
            <a:r>
              <a:rPr lang="en-US" altLang="ja-JP" sz="1800" b="0" i="0" u="none" strike="noStrike" baseline="0" dirty="0">
                <a:solidFill>
                  <a:srgbClr val="211D1E"/>
                </a:solidFill>
                <a:latin typeface="Proxima Nova"/>
              </a:rPr>
              <a:t>The roles of local government have significantly broadened in recent years. Formerly, local government primarily performed the following roles: </a:t>
            </a:r>
          </a:p>
          <a:p>
            <a:r>
              <a:rPr lang="en-US" altLang="ja-JP" sz="1800" b="1" i="0" u="none" strike="noStrike" baseline="0" dirty="0">
                <a:solidFill>
                  <a:srgbClr val="211D1E"/>
                </a:solidFill>
                <a:latin typeface="Proxima Nova"/>
              </a:rPr>
              <a:t>Controller: </a:t>
            </a:r>
            <a:r>
              <a:rPr lang="en-US" altLang="ja-JP" sz="1800" b="0" i="0" u="none" strike="noStrike" baseline="0" dirty="0">
                <a:solidFill>
                  <a:srgbClr val="211D1E"/>
                </a:solidFill>
                <a:latin typeface="Proxima Nova"/>
              </a:rPr>
              <a:t>acting on the belief that government knows best</a:t>
            </a:r>
          </a:p>
          <a:p>
            <a:r>
              <a:rPr lang="en-US" altLang="ja-JP" sz="1800" b="1" i="0" u="none" strike="noStrike" baseline="0" dirty="0">
                <a:solidFill>
                  <a:srgbClr val="211D1E"/>
                </a:solidFill>
                <a:latin typeface="Proxima Nova"/>
              </a:rPr>
              <a:t>Regulator: </a:t>
            </a:r>
            <a:r>
              <a:rPr lang="en-US" altLang="ja-JP" sz="1800" b="0" i="0" u="none" strike="noStrike" baseline="0" dirty="0">
                <a:solidFill>
                  <a:srgbClr val="211D1E"/>
                </a:solidFill>
                <a:latin typeface="Proxima Nova"/>
              </a:rPr>
              <a:t>enforcing statutory guidelines and regulations</a:t>
            </a:r>
          </a:p>
          <a:p>
            <a:r>
              <a:rPr lang="en-US" altLang="ja-JP" sz="1800" b="1" i="0" u="none" strike="noStrike" baseline="0" dirty="0">
                <a:solidFill>
                  <a:srgbClr val="211D1E"/>
                </a:solidFill>
                <a:latin typeface="Proxima Nova"/>
              </a:rPr>
              <a:t>Funder: </a:t>
            </a:r>
            <a:r>
              <a:rPr lang="en-US" altLang="ja-JP" sz="1800" b="0" i="0" u="none" strike="noStrike" baseline="0" dirty="0">
                <a:solidFill>
                  <a:srgbClr val="211D1E"/>
                </a:solidFill>
                <a:latin typeface="Proxima Nova"/>
              </a:rPr>
              <a:t>providing resources for specific efforts</a:t>
            </a:r>
          </a:p>
          <a:p>
            <a:r>
              <a:rPr lang="en-US" altLang="ja-JP" sz="1800" b="1" i="0" u="none" strike="noStrike" baseline="0" dirty="0">
                <a:solidFill>
                  <a:srgbClr val="211D1E"/>
                </a:solidFill>
                <a:latin typeface="Proxima Nova"/>
              </a:rPr>
              <a:t>Service Provider: </a:t>
            </a:r>
            <a:r>
              <a:rPr lang="en-US" altLang="ja-JP" sz="1800" b="0" i="0" u="none" strike="noStrike" baseline="0" dirty="0">
                <a:solidFill>
                  <a:srgbClr val="211D1E"/>
                </a:solidFill>
                <a:latin typeface="Proxima Nova"/>
              </a:rPr>
              <a:t>bringing direct services to the community.</a:t>
            </a:r>
          </a:p>
          <a:p>
            <a:endParaRPr lang="ja-JP" altLang="en-US" sz="1800" b="0" i="0" u="none" strike="noStrike" baseline="0" dirty="0">
              <a:solidFill>
                <a:srgbClr val="211D1E"/>
              </a:solidFill>
              <a:latin typeface="Proxima Nova"/>
            </a:endParaRPr>
          </a:p>
          <a:p>
            <a:r>
              <a:rPr lang="en-US" altLang="ja-JP" sz="1800" b="0" i="0" u="none" strike="noStrike" baseline="0" dirty="0">
                <a:solidFill>
                  <a:srgbClr val="211D1E"/>
                </a:solidFill>
                <a:latin typeface="Proxima Nova"/>
              </a:rPr>
              <a:t>Now, local government is often called upon to play more process-oriented roles such as: </a:t>
            </a:r>
          </a:p>
          <a:p>
            <a:r>
              <a:rPr lang="en-US" altLang="ja-JP" sz="1800" b="1" i="0" u="none" strike="noStrike" baseline="0" dirty="0">
                <a:solidFill>
                  <a:srgbClr val="211D1E"/>
                </a:solidFill>
                <a:latin typeface="Proxima Nova"/>
              </a:rPr>
              <a:t>Convenor: </a:t>
            </a:r>
            <a:r>
              <a:rPr lang="en-US" altLang="ja-JP" sz="1800" b="0" i="0" u="none" strike="noStrike" baseline="0" dirty="0">
                <a:solidFill>
                  <a:srgbClr val="211D1E"/>
                </a:solidFill>
                <a:latin typeface="Proxima Nova"/>
              </a:rPr>
              <a:t>bringing together groups to work jointly on issues</a:t>
            </a:r>
          </a:p>
          <a:p>
            <a:r>
              <a:rPr lang="en-US" altLang="ja-JP" sz="1800" b="1" i="0" u="none" strike="noStrike" baseline="0" dirty="0">
                <a:solidFill>
                  <a:srgbClr val="211D1E"/>
                </a:solidFill>
                <a:latin typeface="Proxima Nova"/>
              </a:rPr>
              <a:t>Facilitator: </a:t>
            </a:r>
            <a:r>
              <a:rPr lang="en-US" altLang="ja-JP" sz="1800" b="0" i="0" u="none" strike="noStrike" baseline="0" dirty="0">
                <a:solidFill>
                  <a:srgbClr val="211D1E"/>
                </a:solidFill>
                <a:latin typeface="Proxima Nova"/>
              </a:rPr>
              <a:t>helping groups resolve conflicts and reach consensus</a:t>
            </a:r>
          </a:p>
          <a:p>
            <a:r>
              <a:rPr lang="en-US" altLang="ja-JP" sz="1800" b="1" i="0" u="none" strike="noStrike" baseline="0" dirty="0">
                <a:solidFill>
                  <a:srgbClr val="211D1E"/>
                </a:solidFill>
                <a:latin typeface="Proxima Nova"/>
              </a:rPr>
              <a:t>Catalyst: </a:t>
            </a:r>
            <a:r>
              <a:rPr lang="en-US" altLang="ja-JP" sz="1800" b="0" i="0" u="none" strike="noStrike" baseline="0" dirty="0">
                <a:solidFill>
                  <a:srgbClr val="211D1E"/>
                </a:solidFill>
                <a:latin typeface="Proxima Nova"/>
              </a:rPr>
              <a:t>making change happen</a:t>
            </a:r>
          </a:p>
          <a:p>
            <a:r>
              <a:rPr lang="en-US" altLang="ja-JP" sz="1800" b="1" i="0" u="none" strike="noStrike" baseline="0" dirty="0">
                <a:solidFill>
                  <a:srgbClr val="211D1E"/>
                </a:solidFill>
                <a:latin typeface="Proxima Nova"/>
              </a:rPr>
              <a:t>Partner: </a:t>
            </a:r>
            <a:r>
              <a:rPr lang="en-US" altLang="ja-JP" sz="1800" b="0" i="0" u="none" strike="noStrike" baseline="0" dirty="0">
                <a:solidFill>
                  <a:srgbClr val="211D1E"/>
                </a:solidFill>
                <a:latin typeface="Proxima Nova"/>
              </a:rPr>
              <a:t>combining government resources with others.</a:t>
            </a:r>
          </a:p>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B95CE7-FAA2-47A8-BF03-6686E32BF503}"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265552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B95CE7-FAA2-47A8-BF03-6686E32BF503}"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7935580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normAutofit fontScale="47500" lnSpcReduction="20000"/>
          </a:bodyPr>
          <a:lstStyle/>
          <a:p>
            <a:pPr algn="just">
              <a:lnSpc>
                <a:spcPts val="1920"/>
              </a:lnSpc>
            </a:pPr>
            <a:r>
              <a:rPr lang="ja-JP" altLang="ja-JP" sz="1800" dirty="0">
                <a:solidFill>
                  <a:srgbClr val="000000"/>
                </a:solidFill>
                <a:effectLst/>
                <a:latin typeface="Cambria" panose="02040503050406030204" pitchFamily="18" charset="0"/>
                <a:ea typeface="Cambria" panose="02040503050406030204" pitchFamily="18" charset="0"/>
                <a:cs typeface="Cambria" panose="02040503050406030204" pitchFamily="18" charset="0"/>
              </a:rPr>
              <a:t>英国で実施された「</a:t>
            </a:r>
            <a:r>
              <a:rPr lang="ja-JP" altLang="ja-JP" sz="1800" i="1" dirty="0">
                <a:solidFill>
                  <a:srgbClr val="000000"/>
                </a:solidFill>
                <a:effectLst/>
                <a:latin typeface="Cambria" panose="02040503050406030204" pitchFamily="18" charset="0"/>
                <a:ea typeface="Cambria" panose="02040503050406030204" pitchFamily="18" charset="0"/>
                <a:cs typeface="Cambria" panose="02040503050406030204" pitchFamily="18" charset="0"/>
              </a:rPr>
              <a:t>公共サービス2020プロジェクト」</a:t>
            </a:r>
            <a:r>
              <a:rPr lang="ja-JP" altLang="ja-JP" sz="1800" dirty="0">
                <a:solidFill>
                  <a:srgbClr val="000000"/>
                </a:solidFill>
                <a:effectLst/>
                <a:latin typeface="Cambria" panose="02040503050406030204" pitchFamily="18" charset="0"/>
                <a:ea typeface="Cambria" panose="02040503050406030204" pitchFamily="18" charset="0"/>
                <a:cs typeface="Cambria" panose="02040503050406030204" pitchFamily="18" charset="0"/>
              </a:rPr>
              <a:t>の最終報告書で得られた知見の一つです。この報告書では、Vargo and Lusch (2004, 2008)の研究を参照しながら、価値がどのように生み出されているかを理解する必要性を指摘し、関係性を共同で創造するという考え方を強調しています。</a:t>
            </a:r>
          </a:p>
          <a:p>
            <a:pPr marL="205105" marR="205105" algn="just">
              <a:lnSpc>
                <a:spcPts val="1680"/>
              </a:lnSpc>
              <a:spcBef>
                <a:spcPts val="1185"/>
              </a:spcBef>
              <a:spcAft>
                <a:spcPts val="1185"/>
              </a:spcAft>
            </a:pPr>
            <a:r>
              <a:rPr lang="ja-JP" altLang="ja-JP" sz="18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公共サービスを、サービス利用者に提供される完成された「モノ」として捉えるのではなく、サービスを提供する側と利用する側の関係性の中で実際の価値が共創される「価値提案」として捉えることができるのではないでしょうか。</a:t>
            </a:r>
            <a:endParaRPr lang="en-US" altLang="ja-JP" sz="18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endParaRPr>
          </a:p>
          <a:p>
            <a:pPr marL="205105" marR="205105" algn="just">
              <a:lnSpc>
                <a:spcPts val="1680"/>
              </a:lnSpc>
              <a:spcBef>
                <a:spcPts val="1185"/>
              </a:spcBef>
              <a:spcAft>
                <a:spcPts val="1185"/>
              </a:spcAft>
            </a:pPr>
            <a:r>
              <a:rPr lang="ja-JP" altLang="ja-JP" sz="1800" kern="0" dirty="0">
                <a:solidFill>
                  <a:srgbClr val="000000"/>
                </a:solidFill>
                <a:effectLst/>
                <a:ea typeface="Cambria" panose="02040503050406030204" pitchFamily="18" charset="0"/>
                <a:cs typeface="Times New Roman" panose="02020603050405020304" pitchFamily="18" charset="0"/>
              </a:rPr>
              <a:t>Vargo and Lusch</a:t>
            </a:r>
            <a:r>
              <a:rPr lang="ja-JP" altLang="en-US" sz="1800" kern="0" dirty="0">
                <a:solidFill>
                  <a:srgbClr val="000000"/>
                </a:solidFill>
                <a:effectLst/>
                <a:ea typeface="Cambria" panose="02040503050406030204" pitchFamily="18" charset="0"/>
                <a:cs typeface="Times New Roman" panose="02020603050405020304" pitchFamily="18" charset="0"/>
              </a:rPr>
              <a:t>　</a:t>
            </a:r>
            <a:r>
              <a:rPr lang="ja-JP" altLang="ja-JP" sz="1800" kern="0" dirty="0">
                <a:solidFill>
                  <a:srgbClr val="000000"/>
                </a:solidFill>
                <a:effectLst/>
                <a:ea typeface="Cambria" panose="02040503050406030204" pitchFamily="18" charset="0"/>
                <a:cs typeface="Times New Roman" panose="02020603050405020304" pitchFamily="18" charset="0"/>
              </a:rPr>
              <a:t>the </a:t>
            </a:r>
            <a:r>
              <a:rPr lang="ja-JP" altLang="ja-JP" sz="1800" i="1" kern="0" dirty="0">
                <a:solidFill>
                  <a:srgbClr val="000000"/>
                </a:solidFill>
                <a:effectLst/>
                <a:ea typeface="Cambria" panose="02040503050406030204" pitchFamily="18" charset="0"/>
                <a:cs typeface="Times New Roman" panose="02020603050405020304" pitchFamily="18" charset="0"/>
              </a:rPr>
              <a:t>Public Services 2020 Project</a:t>
            </a:r>
            <a:r>
              <a:rPr lang="ja-JP" altLang="ja-JP" sz="1800" kern="0" dirty="0">
                <a:solidFill>
                  <a:srgbClr val="000000"/>
                </a:solidFill>
                <a:effectLst/>
                <a:ea typeface="Cambria" panose="02040503050406030204" pitchFamily="18" charset="0"/>
                <a:cs typeface="Times New Roman" panose="02020603050405020304" pitchFamily="18" charset="0"/>
              </a:rPr>
              <a:t> </a:t>
            </a:r>
            <a:endParaRPr lang="en-US" altLang="ja-JP" sz="18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endParaRPr>
          </a:p>
          <a:p>
            <a:pPr marL="205105" marR="205105" algn="just">
              <a:lnSpc>
                <a:spcPts val="1680"/>
              </a:lnSpc>
              <a:spcBef>
                <a:spcPts val="1185"/>
              </a:spcBef>
              <a:spcAft>
                <a:spcPts val="1185"/>
              </a:spcAft>
            </a:pPr>
            <a:r>
              <a:rPr lang="en-US" altLang="ja-JP" sz="18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Rather than viewing public services as though they were goods – complete ‘things’ that are presented to service users – services might better be seen as value propositions’, where actual value is co-created in the relationship between provider and user.</a:t>
            </a:r>
            <a:endParaRPr lang="ja-JP" altLang="ja-JP" sz="18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endParaRPr>
          </a:p>
          <a:p>
            <a:r>
              <a:rPr lang="ja-JP" altLang="ja-JP" sz="1800" kern="0" dirty="0">
                <a:solidFill>
                  <a:srgbClr val="000000"/>
                </a:solidFill>
                <a:effectLst/>
                <a:ea typeface="Cambria" panose="02040503050406030204" pitchFamily="18" charset="0"/>
                <a:cs typeface="Times New Roman" panose="02020603050405020304" pitchFamily="18" charset="0"/>
              </a:rPr>
              <a:t>提供者と利用者の関係における価値の共創は、提供者と利用者の双方が、既存の信念を捨て、仮定に挑戦し、新しいサービスモデルを開発・実施することで新たなアイデアを実現する覚悟を持って取り組まなければ実現しません。しかし、問題は、「どのような価値を、誰のために語るのか」ということです。</a:t>
            </a:r>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F684C4A-03AB-4A2F-9E96-4CA7CA81270F}"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895207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F6C5BB-43A0-0371-AFAC-8565944E5518}"/>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AB978E61-A842-FB8F-DD08-E910943666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8216C092-B2C6-F11A-163B-22444F4846AB}"/>
              </a:ext>
            </a:extLst>
          </p:cNvPr>
          <p:cNvSpPr>
            <a:spLocks noGrp="1"/>
          </p:cNvSpPr>
          <p:nvPr>
            <p:ph type="dt" sz="half" idx="10"/>
          </p:nvPr>
        </p:nvSpPr>
        <p:spPr/>
        <p:txBody>
          <a:bodyPr/>
          <a:lstStyle/>
          <a:p>
            <a:fld id="{7ED2C47C-0772-4DB6-A408-F71483C35943}" type="datetimeFigureOut">
              <a:rPr kumimoji="1" lang="ja-JP" altLang="en-US" smtClean="0"/>
              <a:t>2024/5/20</a:t>
            </a:fld>
            <a:endParaRPr kumimoji="1" lang="ja-JP" altLang="en-US"/>
          </a:p>
        </p:txBody>
      </p:sp>
      <p:sp>
        <p:nvSpPr>
          <p:cNvPr id="5" name="フッター プレースホルダー 4">
            <a:extLst>
              <a:ext uri="{FF2B5EF4-FFF2-40B4-BE49-F238E27FC236}">
                <a16:creationId xmlns:a16="http://schemas.microsoft.com/office/drawing/2014/main" id="{EC88C4DB-EAE8-8ED6-53DF-7B18FB0F4FA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0FF3735-CD1E-B021-9B21-2348586359EE}"/>
              </a:ext>
            </a:extLst>
          </p:cNvPr>
          <p:cNvSpPr>
            <a:spLocks noGrp="1"/>
          </p:cNvSpPr>
          <p:nvPr>
            <p:ph type="sldNum" sz="quarter" idx="12"/>
          </p:nvPr>
        </p:nvSpPr>
        <p:spPr/>
        <p:txBody>
          <a:bodyPr/>
          <a:lstStyle/>
          <a:p>
            <a:fld id="{D81CCA19-C671-4C2B-9F81-D099A5C3E5B2}" type="slidenum">
              <a:rPr kumimoji="1" lang="ja-JP" altLang="en-US" smtClean="0"/>
              <a:t>‹#›</a:t>
            </a:fld>
            <a:endParaRPr kumimoji="1" lang="ja-JP" altLang="en-US"/>
          </a:p>
        </p:txBody>
      </p:sp>
    </p:spTree>
    <p:extLst>
      <p:ext uri="{BB962C8B-B14F-4D97-AF65-F5344CB8AC3E}">
        <p14:creationId xmlns:p14="http://schemas.microsoft.com/office/powerpoint/2010/main" val="1417510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0C3A2E-8BC9-F412-DE7E-AAC242F5CCF8}"/>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EBE4E2B-7939-3C62-4F5B-CD6D143BF90E}"/>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90574E6-6ED4-68D9-6E37-62E839D9E4D6}"/>
              </a:ext>
            </a:extLst>
          </p:cNvPr>
          <p:cNvSpPr>
            <a:spLocks noGrp="1"/>
          </p:cNvSpPr>
          <p:nvPr>
            <p:ph type="dt" sz="half" idx="10"/>
          </p:nvPr>
        </p:nvSpPr>
        <p:spPr/>
        <p:txBody>
          <a:bodyPr/>
          <a:lstStyle/>
          <a:p>
            <a:fld id="{7ED2C47C-0772-4DB6-A408-F71483C35943}" type="datetimeFigureOut">
              <a:rPr kumimoji="1" lang="ja-JP" altLang="en-US" smtClean="0"/>
              <a:t>2024/5/20</a:t>
            </a:fld>
            <a:endParaRPr kumimoji="1" lang="ja-JP" altLang="en-US"/>
          </a:p>
        </p:txBody>
      </p:sp>
      <p:sp>
        <p:nvSpPr>
          <p:cNvPr id="5" name="フッター プレースホルダー 4">
            <a:extLst>
              <a:ext uri="{FF2B5EF4-FFF2-40B4-BE49-F238E27FC236}">
                <a16:creationId xmlns:a16="http://schemas.microsoft.com/office/drawing/2014/main" id="{19A95B12-7598-0528-0EF0-71E9F48D264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1333B5B-80E5-7425-8898-8CA4341D5ECD}"/>
              </a:ext>
            </a:extLst>
          </p:cNvPr>
          <p:cNvSpPr>
            <a:spLocks noGrp="1"/>
          </p:cNvSpPr>
          <p:nvPr>
            <p:ph type="sldNum" sz="quarter" idx="12"/>
          </p:nvPr>
        </p:nvSpPr>
        <p:spPr/>
        <p:txBody>
          <a:bodyPr/>
          <a:lstStyle/>
          <a:p>
            <a:fld id="{D81CCA19-C671-4C2B-9F81-D099A5C3E5B2}" type="slidenum">
              <a:rPr kumimoji="1" lang="ja-JP" altLang="en-US" smtClean="0"/>
              <a:t>‹#›</a:t>
            </a:fld>
            <a:endParaRPr kumimoji="1" lang="ja-JP" altLang="en-US"/>
          </a:p>
        </p:txBody>
      </p:sp>
    </p:spTree>
    <p:extLst>
      <p:ext uri="{BB962C8B-B14F-4D97-AF65-F5344CB8AC3E}">
        <p14:creationId xmlns:p14="http://schemas.microsoft.com/office/powerpoint/2010/main" val="1507717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5270D8EC-7733-2C74-E8BD-BA0F9ABDC5E4}"/>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E7449AF-D063-EE97-C6EE-22E7DAB71DAE}"/>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DE2DF27-D07E-A9DB-6C51-1F8A832265C6}"/>
              </a:ext>
            </a:extLst>
          </p:cNvPr>
          <p:cNvSpPr>
            <a:spLocks noGrp="1"/>
          </p:cNvSpPr>
          <p:nvPr>
            <p:ph type="dt" sz="half" idx="10"/>
          </p:nvPr>
        </p:nvSpPr>
        <p:spPr/>
        <p:txBody>
          <a:bodyPr/>
          <a:lstStyle/>
          <a:p>
            <a:fld id="{7ED2C47C-0772-4DB6-A408-F71483C35943}" type="datetimeFigureOut">
              <a:rPr kumimoji="1" lang="ja-JP" altLang="en-US" smtClean="0"/>
              <a:t>2024/5/20</a:t>
            </a:fld>
            <a:endParaRPr kumimoji="1" lang="ja-JP" altLang="en-US"/>
          </a:p>
        </p:txBody>
      </p:sp>
      <p:sp>
        <p:nvSpPr>
          <p:cNvPr id="5" name="フッター プレースホルダー 4">
            <a:extLst>
              <a:ext uri="{FF2B5EF4-FFF2-40B4-BE49-F238E27FC236}">
                <a16:creationId xmlns:a16="http://schemas.microsoft.com/office/drawing/2014/main" id="{550F5F5F-111E-2389-2854-777A99942C6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1897579-EB68-4E5E-03AA-C6FC21654845}"/>
              </a:ext>
            </a:extLst>
          </p:cNvPr>
          <p:cNvSpPr>
            <a:spLocks noGrp="1"/>
          </p:cNvSpPr>
          <p:nvPr>
            <p:ph type="sldNum" sz="quarter" idx="12"/>
          </p:nvPr>
        </p:nvSpPr>
        <p:spPr/>
        <p:txBody>
          <a:bodyPr/>
          <a:lstStyle/>
          <a:p>
            <a:fld id="{D81CCA19-C671-4C2B-9F81-D099A5C3E5B2}" type="slidenum">
              <a:rPr kumimoji="1" lang="ja-JP" altLang="en-US" smtClean="0"/>
              <a:t>‹#›</a:t>
            </a:fld>
            <a:endParaRPr kumimoji="1" lang="ja-JP" altLang="en-US"/>
          </a:p>
        </p:txBody>
      </p:sp>
    </p:spTree>
    <p:extLst>
      <p:ext uri="{BB962C8B-B14F-4D97-AF65-F5344CB8AC3E}">
        <p14:creationId xmlns:p14="http://schemas.microsoft.com/office/powerpoint/2010/main" val="35117244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56CB101-9260-4A2A-A277-9960FABB880B}" type="datetime1">
              <a:rPr kumimoji="1" lang="ja-JP" altLang="en-US" smtClean="0"/>
              <a:t>2024/5/20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774AA4E-9D2F-4459-9891-CFC1DA7F7E9B}" type="slidenum">
              <a:rPr kumimoji="1" lang="ja-JP" altLang="en-US" smtClean="0"/>
              <a:t>‹#›</a:t>
            </a:fld>
            <a:endParaRPr kumimoji="1" lang="ja-JP" altLang="en-US"/>
          </a:p>
        </p:txBody>
      </p:sp>
    </p:spTree>
    <p:extLst>
      <p:ext uri="{BB962C8B-B14F-4D97-AF65-F5344CB8AC3E}">
        <p14:creationId xmlns:p14="http://schemas.microsoft.com/office/powerpoint/2010/main" val="34566322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A276F4F7-D7AC-49E3-A636-8C1EBD1930C4}" type="datetime1">
              <a:rPr kumimoji="1" lang="ja-JP" altLang="en-US" smtClean="0"/>
              <a:t>2024/5/20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774AA4E-9D2F-4459-9891-CFC1DA7F7E9B}" type="slidenum">
              <a:rPr kumimoji="1" lang="ja-JP" altLang="en-US" smtClean="0"/>
              <a:t>‹#›</a:t>
            </a:fld>
            <a:endParaRPr kumimoji="1" lang="ja-JP" altLang="en-US"/>
          </a:p>
        </p:txBody>
      </p:sp>
    </p:spTree>
    <p:extLst>
      <p:ext uri="{BB962C8B-B14F-4D97-AF65-F5344CB8AC3E}">
        <p14:creationId xmlns:p14="http://schemas.microsoft.com/office/powerpoint/2010/main" val="18485544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1" y="1709740"/>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D68F7B5-16AA-45C1-A754-F00C586E1886}" type="datetime1">
              <a:rPr kumimoji="1" lang="ja-JP" altLang="en-US" smtClean="0"/>
              <a:t>2024/5/20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774AA4E-9D2F-4459-9891-CFC1DA7F7E9B}" type="slidenum">
              <a:rPr kumimoji="1" lang="ja-JP" altLang="en-US" smtClean="0"/>
              <a:t>‹#›</a:t>
            </a:fld>
            <a:endParaRPr kumimoji="1" lang="ja-JP" altLang="en-US"/>
          </a:p>
        </p:txBody>
      </p:sp>
    </p:spTree>
    <p:extLst>
      <p:ext uri="{BB962C8B-B14F-4D97-AF65-F5344CB8AC3E}">
        <p14:creationId xmlns:p14="http://schemas.microsoft.com/office/powerpoint/2010/main" val="30757516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9D7C191-1B64-4835-8A5B-ACBDDC03FE51}" type="datetime1">
              <a:rPr kumimoji="1" lang="ja-JP" altLang="en-US" smtClean="0"/>
              <a:t>2024/5/20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774AA4E-9D2F-4459-9891-CFC1DA7F7E9B}" type="slidenum">
              <a:rPr kumimoji="1" lang="ja-JP" altLang="en-US" smtClean="0"/>
              <a:t>‹#›</a:t>
            </a:fld>
            <a:endParaRPr kumimoji="1" lang="ja-JP" altLang="en-US"/>
          </a:p>
        </p:txBody>
      </p:sp>
    </p:spTree>
    <p:extLst>
      <p:ext uri="{BB962C8B-B14F-4D97-AF65-F5344CB8AC3E}">
        <p14:creationId xmlns:p14="http://schemas.microsoft.com/office/powerpoint/2010/main" val="1356120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7"/>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9"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1"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CD7A848-6DB5-4C27-96E9-3873502E97BC}" type="datetime1">
              <a:rPr kumimoji="1" lang="ja-JP" altLang="en-US" smtClean="0"/>
              <a:t>2024/5/20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774AA4E-9D2F-4459-9891-CFC1DA7F7E9B}" type="slidenum">
              <a:rPr kumimoji="1" lang="ja-JP" altLang="en-US" smtClean="0"/>
              <a:t>‹#›</a:t>
            </a:fld>
            <a:endParaRPr kumimoji="1" lang="ja-JP" altLang="en-US"/>
          </a:p>
        </p:txBody>
      </p:sp>
    </p:spTree>
    <p:extLst>
      <p:ext uri="{BB962C8B-B14F-4D97-AF65-F5344CB8AC3E}">
        <p14:creationId xmlns:p14="http://schemas.microsoft.com/office/powerpoint/2010/main" val="5051338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5F2CCB9-0829-4B3F-90A5-6C6B62AB7A36}" type="datetime1">
              <a:rPr kumimoji="1" lang="ja-JP" altLang="en-US" smtClean="0"/>
              <a:t>2024/5/20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774AA4E-9D2F-4459-9891-CFC1DA7F7E9B}" type="slidenum">
              <a:rPr kumimoji="1" lang="ja-JP" altLang="en-US" smtClean="0"/>
              <a:t>‹#›</a:t>
            </a:fld>
            <a:endParaRPr kumimoji="1" lang="ja-JP" altLang="en-US"/>
          </a:p>
        </p:txBody>
      </p:sp>
    </p:spTree>
    <p:extLst>
      <p:ext uri="{BB962C8B-B14F-4D97-AF65-F5344CB8AC3E}">
        <p14:creationId xmlns:p14="http://schemas.microsoft.com/office/powerpoint/2010/main" val="1840895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6204F2-2001-4977-9B85-1F038BAD5451}" type="datetime1">
              <a:rPr kumimoji="1" lang="ja-JP" altLang="en-US" smtClean="0"/>
              <a:t>2024/5/20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774AA4E-9D2F-4459-9891-CFC1DA7F7E9B}" type="slidenum">
              <a:rPr kumimoji="1" lang="ja-JP" altLang="en-US" smtClean="0"/>
              <a:t>‹#›</a:t>
            </a:fld>
            <a:endParaRPr kumimoji="1" lang="ja-JP" altLang="en-US"/>
          </a:p>
        </p:txBody>
      </p:sp>
    </p:spTree>
    <p:extLst>
      <p:ext uri="{BB962C8B-B14F-4D97-AF65-F5344CB8AC3E}">
        <p14:creationId xmlns:p14="http://schemas.microsoft.com/office/powerpoint/2010/main" val="38537563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1913225-BDF8-44DF-B37C-18F5F8BB39A1}" type="datetime1">
              <a:rPr kumimoji="1" lang="ja-JP" altLang="en-US" smtClean="0"/>
              <a:t>2024/5/20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774AA4E-9D2F-4459-9891-CFC1DA7F7E9B}" type="slidenum">
              <a:rPr kumimoji="1" lang="ja-JP" altLang="en-US" smtClean="0"/>
              <a:t>‹#›</a:t>
            </a:fld>
            <a:endParaRPr kumimoji="1" lang="ja-JP" altLang="en-US"/>
          </a:p>
        </p:txBody>
      </p:sp>
    </p:spTree>
    <p:extLst>
      <p:ext uri="{BB962C8B-B14F-4D97-AF65-F5344CB8AC3E}">
        <p14:creationId xmlns:p14="http://schemas.microsoft.com/office/powerpoint/2010/main" val="4026469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DA91C22-1EBF-DA8D-3495-86668B85AC4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820E0D5-9E8E-DA58-1275-5FF0294DB7D5}"/>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95D7CBF-52FD-6FCB-3755-D3DD06FDDE8C}"/>
              </a:ext>
            </a:extLst>
          </p:cNvPr>
          <p:cNvSpPr>
            <a:spLocks noGrp="1"/>
          </p:cNvSpPr>
          <p:nvPr>
            <p:ph type="dt" sz="half" idx="10"/>
          </p:nvPr>
        </p:nvSpPr>
        <p:spPr/>
        <p:txBody>
          <a:bodyPr/>
          <a:lstStyle/>
          <a:p>
            <a:fld id="{7ED2C47C-0772-4DB6-A408-F71483C35943}" type="datetimeFigureOut">
              <a:rPr kumimoji="1" lang="ja-JP" altLang="en-US" smtClean="0"/>
              <a:t>2024/5/20</a:t>
            </a:fld>
            <a:endParaRPr kumimoji="1" lang="ja-JP" altLang="en-US"/>
          </a:p>
        </p:txBody>
      </p:sp>
      <p:sp>
        <p:nvSpPr>
          <p:cNvPr id="5" name="フッター プレースホルダー 4">
            <a:extLst>
              <a:ext uri="{FF2B5EF4-FFF2-40B4-BE49-F238E27FC236}">
                <a16:creationId xmlns:a16="http://schemas.microsoft.com/office/drawing/2014/main" id="{7F8DEC67-D667-539C-15E3-75B378B0FCE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EE58A46-88A7-470B-5CFC-FB0222898068}"/>
              </a:ext>
            </a:extLst>
          </p:cNvPr>
          <p:cNvSpPr>
            <a:spLocks noGrp="1"/>
          </p:cNvSpPr>
          <p:nvPr>
            <p:ph type="sldNum" sz="quarter" idx="12"/>
          </p:nvPr>
        </p:nvSpPr>
        <p:spPr/>
        <p:txBody>
          <a:bodyPr/>
          <a:lstStyle/>
          <a:p>
            <a:fld id="{D81CCA19-C671-4C2B-9F81-D099A5C3E5B2}" type="slidenum">
              <a:rPr kumimoji="1" lang="ja-JP" altLang="en-US" smtClean="0"/>
              <a:t>‹#›</a:t>
            </a:fld>
            <a:endParaRPr kumimoji="1" lang="ja-JP" altLang="en-US"/>
          </a:p>
        </p:txBody>
      </p:sp>
    </p:spTree>
    <p:extLst>
      <p:ext uri="{BB962C8B-B14F-4D97-AF65-F5344CB8AC3E}">
        <p14:creationId xmlns:p14="http://schemas.microsoft.com/office/powerpoint/2010/main" val="15000881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C2EAE37-4DD7-4465-B2CC-38FDEB6AA84F}" type="datetime1">
              <a:rPr kumimoji="1" lang="ja-JP" altLang="en-US" smtClean="0"/>
              <a:t>2024/5/20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774AA4E-9D2F-4459-9891-CFC1DA7F7E9B}" type="slidenum">
              <a:rPr kumimoji="1" lang="ja-JP" altLang="en-US" smtClean="0"/>
              <a:t>‹#›</a:t>
            </a:fld>
            <a:endParaRPr kumimoji="1" lang="ja-JP" altLang="en-US"/>
          </a:p>
        </p:txBody>
      </p:sp>
    </p:spTree>
    <p:extLst>
      <p:ext uri="{BB962C8B-B14F-4D97-AF65-F5344CB8AC3E}">
        <p14:creationId xmlns:p14="http://schemas.microsoft.com/office/powerpoint/2010/main" val="22064209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08B8F44-2DAE-4EF0-9EDA-1B6E08DE8D26}" type="datetime1">
              <a:rPr kumimoji="1" lang="ja-JP" altLang="en-US" smtClean="0"/>
              <a:t>2024/5/20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774AA4E-9D2F-4459-9891-CFC1DA7F7E9B}" type="slidenum">
              <a:rPr kumimoji="1" lang="ja-JP" altLang="en-US" smtClean="0"/>
              <a:t>‹#›</a:t>
            </a:fld>
            <a:endParaRPr kumimoji="1" lang="ja-JP" altLang="en-US"/>
          </a:p>
        </p:txBody>
      </p:sp>
    </p:spTree>
    <p:extLst>
      <p:ext uri="{BB962C8B-B14F-4D97-AF65-F5344CB8AC3E}">
        <p14:creationId xmlns:p14="http://schemas.microsoft.com/office/powerpoint/2010/main" val="39878584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1"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1"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5B20C95-DF97-49B8-8F07-6A047D3F65A6}" type="datetime1">
              <a:rPr kumimoji="1" lang="ja-JP" altLang="en-US" smtClean="0"/>
              <a:t>2024/5/20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774AA4E-9D2F-4459-9891-CFC1DA7F7E9B}" type="slidenum">
              <a:rPr kumimoji="1" lang="ja-JP" altLang="en-US" smtClean="0"/>
              <a:t>‹#›</a:t>
            </a:fld>
            <a:endParaRPr kumimoji="1" lang="ja-JP" altLang="en-US"/>
          </a:p>
        </p:txBody>
      </p:sp>
    </p:spTree>
    <p:extLst>
      <p:ext uri="{BB962C8B-B14F-4D97-AF65-F5344CB8AC3E}">
        <p14:creationId xmlns:p14="http://schemas.microsoft.com/office/powerpoint/2010/main" val="938779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52B6001-7B80-AE96-065D-048929E23AA0}"/>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5E09AF0-9B34-9869-1A5D-2A4759FBA87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D3A55D4C-9317-1729-4A19-B140B1EB5AFB}"/>
              </a:ext>
            </a:extLst>
          </p:cNvPr>
          <p:cNvSpPr>
            <a:spLocks noGrp="1"/>
          </p:cNvSpPr>
          <p:nvPr>
            <p:ph type="dt" sz="half" idx="10"/>
          </p:nvPr>
        </p:nvSpPr>
        <p:spPr/>
        <p:txBody>
          <a:bodyPr/>
          <a:lstStyle/>
          <a:p>
            <a:fld id="{7ED2C47C-0772-4DB6-A408-F71483C35943}" type="datetimeFigureOut">
              <a:rPr kumimoji="1" lang="ja-JP" altLang="en-US" smtClean="0"/>
              <a:t>2024/5/20</a:t>
            </a:fld>
            <a:endParaRPr kumimoji="1" lang="ja-JP" altLang="en-US"/>
          </a:p>
        </p:txBody>
      </p:sp>
      <p:sp>
        <p:nvSpPr>
          <p:cNvPr id="5" name="フッター プレースホルダー 4">
            <a:extLst>
              <a:ext uri="{FF2B5EF4-FFF2-40B4-BE49-F238E27FC236}">
                <a16:creationId xmlns:a16="http://schemas.microsoft.com/office/drawing/2014/main" id="{205AB1EC-5A23-C3E5-6695-00AFE9CA71A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27DCA95-3DBA-3151-5C08-CA1437AFD063}"/>
              </a:ext>
            </a:extLst>
          </p:cNvPr>
          <p:cNvSpPr>
            <a:spLocks noGrp="1"/>
          </p:cNvSpPr>
          <p:nvPr>
            <p:ph type="sldNum" sz="quarter" idx="12"/>
          </p:nvPr>
        </p:nvSpPr>
        <p:spPr/>
        <p:txBody>
          <a:bodyPr/>
          <a:lstStyle/>
          <a:p>
            <a:fld id="{D81CCA19-C671-4C2B-9F81-D099A5C3E5B2}" type="slidenum">
              <a:rPr kumimoji="1" lang="ja-JP" altLang="en-US" smtClean="0"/>
              <a:t>‹#›</a:t>
            </a:fld>
            <a:endParaRPr kumimoji="1" lang="ja-JP" altLang="en-US"/>
          </a:p>
        </p:txBody>
      </p:sp>
    </p:spTree>
    <p:extLst>
      <p:ext uri="{BB962C8B-B14F-4D97-AF65-F5344CB8AC3E}">
        <p14:creationId xmlns:p14="http://schemas.microsoft.com/office/powerpoint/2010/main" val="3875441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6C1A6B-617B-402E-89B4-A22BA6734EA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9665DA9-6883-EF58-A946-C6CCB2D61BAD}"/>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C646BD79-B9A4-9097-B2A1-26BA539A7F12}"/>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ECB43CE7-7100-C92C-B01C-09DCC8791EF7}"/>
              </a:ext>
            </a:extLst>
          </p:cNvPr>
          <p:cNvSpPr>
            <a:spLocks noGrp="1"/>
          </p:cNvSpPr>
          <p:nvPr>
            <p:ph type="dt" sz="half" idx="10"/>
          </p:nvPr>
        </p:nvSpPr>
        <p:spPr/>
        <p:txBody>
          <a:bodyPr/>
          <a:lstStyle/>
          <a:p>
            <a:fld id="{7ED2C47C-0772-4DB6-A408-F71483C35943}" type="datetimeFigureOut">
              <a:rPr kumimoji="1" lang="ja-JP" altLang="en-US" smtClean="0"/>
              <a:t>2024/5/20</a:t>
            </a:fld>
            <a:endParaRPr kumimoji="1" lang="ja-JP" altLang="en-US"/>
          </a:p>
        </p:txBody>
      </p:sp>
      <p:sp>
        <p:nvSpPr>
          <p:cNvPr id="6" name="フッター プレースホルダー 5">
            <a:extLst>
              <a:ext uri="{FF2B5EF4-FFF2-40B4-BE49-F238E27FC236}">
                <a16:creationId xmlns:a16="http://schemas.microsoft.com/office/drawing/2014/main" id="{0DDA01E3-9E7F-03BA-0327-EC1A47DC88B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E436385-E2D6-4218-9469-D1DBA25134A2}"/>
              </a:ext>
            </a:extLst>
          </p:cNvPr>
          <p:cNvSpPr>
            <a:spLocks noGrp="1"/>
          </p:cNvSpPr>
          <p:nvPr>
            <p:ph type="sldNum" sz="quarter" idx="12"/>
          </p:nvPr>
        </p:nvSpPr>
        <p:spPr/>
        <p:txBody>
          <a:bodyPr/>
          <a:lstStyle/>
          <a:p>
            <a:fld id="{D81CCA19-C671-4C2B-9F81-D099A5C3E5B2}" type="slidenum">
              <a:rPr kumimoji="1" lang="ja-JP" altLang="en-US" smtClean="0"/>
              <a:t>‹#›</a:t>
            </a:fld>
            <a:endParaRPr kumimoji="1" lang="ja-JP" altLang="en-US"/>
          </a:p>
        </p:txBody>
      </p:sp>
    </p:spTree>
    <p:extLst>
      <p:ext uri="{BB962C8B-B14F-4D97-AF65-F5344CB8AC3E}">
        <p14:creationId xmlns:p14="http://schemas.microsoft.com/office/powerpoint/2010/main" val="1605025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5B9A5E-FC9B-DEF1-9D32-954F966C8044}"/>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24FEB20-9E03-8B3C-35EB-2F9F758530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68BA935A-1D3B-7A71-7198-B234DE501EB2}"/>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6B4F115D-8BF3-2CF9-82C5-87BC6B3BC24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BCB1DB9-FED6-DFB9-4B25-8C3F1BE78576}"/>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AF1F8DC0-E129-D48A-C36D-F5F460130425}"/>
              </a:ext>
            </a:extLst>
          </p:cNvPr>
          <p:cNvSpPr>
            <a:spLocks noGrp="1"/>
          </p:cNvSpPr>
          <p:nvPr>
            <p:ph type="dt" sz="half" idx="10"/>
          </p:nvPr>
        </p:nvSpPr>
        <p:spPr/>
        <p:txBody>
          <a:bodyPr/>
          <a:lstStyle/>
          <a:p>
            <a:fld id="{7ED2C47C-0772-4DB6-A408-F71483C35943}" type="datetimeFigureOut">
              <a:rPr kumimoji="1" lang="ja-JP" altLang="en-US" smtClean="0"/>
              <a:t>2024/5/20</a:t>
            </a:fld>
            <a:endParaRPr kumimoji="1" lang="ja-JP" altLang="en-US"/>
          </a:p>
        </p:txBody>
      </p:sp>
      <p:sp>
        <p:nvSpPr>
          <p:cNvPr id="8" name="フッター プレースホルダー 7">
            <a:extLst>
              <a:ext uri="{FF2B5EF4-FFF2-40B4-BE49-F238E27FC236}">
                <a16:creationId xmlns:a16="http://schemas.microsoft.com/office/drawing/2014/main" id="{D03EA868-96FF-9A7D-A36C-6A82563EDE25}"/>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D4B77702-1559-EA66-255D-BBCC97E6F475}"/>
              </a:ext>
            </a:extLst>
          </p:cNvPr>
          <p:cNvSpPr>
            <a:spLocks noGrp="1"/>
          </p:cNvSpPr>
          <p:nvPr>
            <p:ph type="sldNum" sz="quarter" idx="12"/>
          </p:nvPr>
        </p:nvSpPr>
        <p:spPr/>
        <p:txBody>
          <a:bodyPr/>
          <a:lstStyle/>
          <a:p>
            <a:fld id="{D81CCA19-C671-4C2B-9F81-D099A5C3E5B2}" type="slidenum">
              <a:rPr kumimoji="1" lang="ja-JP" altLang="en-US" smtClean="0"/>
              <a:t>‹#›</a:t>
            </a:fld>
            <a:endParaRPr kumimoji="1" lang="ja-JP" altLang="en-US"/>
          </a:p>
        </p:txBody>
      </p:sp>
    </p:spTree>
    <p:extLst>
      <p:ext uri="{BB962C8B-B14F-4D97-AF65-F5344CB8AC3E}">
        <p14:creationId xmlns:p14="http://schemas.microsoft.com/office/powerpoint/2010/main" val="2972682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1B96215-8158-03E0-EB01-83D0A28E7773}"/>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4EEF3F73-867A-9477-20F6-3D0192A65360}"/>
              </a:ext>
            </a:extLst>
          </p:cNvPr>
          <p:cNvSpPr>
            <a:spLocks noGrp="1"/>
          </p:cNvSpPr>
          <p:nvPr>
            <p:ph type="dt" sz="half" idx="10"/>
          </p:nvPr>
        </p:nvSpPr>
        <p:spPr/>
        <p:txBody>
          <a:bodyPr/>
          <a:lstStyle/>
          <a:p>
            <a:fld id="{7ED2C47C-0772-4DB6-A408-F71483C35943}" type="datetimeFigureOut">
              <a:rPr kumimoji="1" lang="ja-JP" altLang="en-US" smtClean="0"/>
              <a:t>2024/5/20</a:t>
            </a:fld>
            <a:endParaRPr kumimoji="1" lang="ja-JP" altLang="en-US"/>
          </a:p>
        </p:txBody>
      </p:sp>
      <p:sp>
        <p:nvSpPr>
          <p:cNvPr id="4" name="フッター プレースホルダー 3">
            <a:extLst>
              <a:ext uri="{FF2B5EF4-FFF2-40B4-BE49-F238E27FC236}">
                <a16:creationId xmlns:a16="http://schemas.microsoft.com/office/drawing/2014/main" id="{5920F1DC-99E6-4586-7A01-D12A7FC807A0}"/>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E13FB1D8-EC10-3087-730C-D63CBE8B17B6}"/>
              </a:ext>
            </a:extLst>
          </p:cNvPr>
          <p:cNvSpPr>
            <a:spLocks noGrp="1"/>
          </p:cNvSpPr>
          <p:nvPr>
            <p:ph type="sldNum" sz="quarter" idx="12"/>
          </p:nvPr>
        </p:nvSpPr>
        <p:spPr/>
        <p:txBody>
          <a:bodyPr/>
          <a:lstStyle/>
          <a:p>
            <a:fld id="{D81CCA19-C671-4C2B-9F81-D099A5C3E5B2}" type="slidenum">
              <a:rPr kumimoji="1" lang="ja-JP" altLang="en-US" smtClean="0"/>
              <a:t>‹#›</a:t>
            </a:fld>
            <a:endParaRPr kumimoji="1" lang="ja-JP" altLang="en-US"/>
          </a:p>
        </p:txBody>
      </p:sp>
    </p:spTree>
    <p:extLst>
      <p:ext uri="{BB962C8B-B14F-4D97-AF65-F5344CB8AC3E}">
        <p14:creationId xmlns:p14="http://schemas.microsoft.com/office/powerpoint/2010/main" val="4058616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2D4DD4B3-B370-9857-9F3B-DB6B6196207B}"/>
              </a:ext>
            </a:extLst>
          </p:cNvPr>
          <p:cNvSpPr>
            <a:spLocks noGrp="1"/>
          </p:cNvSpPr>
          <p:nvPr>
            <p:ph type="dt" sz="half" idx="10"/>
          </p:nvPr>
        </p:nvSpPr>
        <p:spPr/>
        <p:txBody>
          <a:bodyPr/>
          <a:lstStyle/>
          <a:p>
            <a:fld id="{7ED2C47C-0772-4DB6-A408-F71483C35943}" type="datetimeFigureOut">
              <a:rPr kumimoji="1" lang="ja-JP" altLang="en-US" smtClean="0"/>
              <a:t>2024/5/20</a:t>
            </a:fld>
            <a:endParaRPr kumimoji="1" lang="ja-JP" altLang="en-US"/>
          </a:p>
        </p:txBody>
      </p:sp>
      <p:sp>
        <p:nvSpPr>
          <p:cNvPr id="3" name="フッター プレースホルダー 2">
            <a:extLst>
              <a:ext uri="{FF2B5EF4-FFF2-40B4-BE49-F238E27FC236}">
                <a16:creationId xmlns:a16="http://schemas.microsoft.com/office/drawing/2014/main" id="{1EFA0D11-B543-072F-12EA-916CE95C452B}"/>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0F202D64-47CB-C9F6-C7E3-82883F61ECDA}"/>
              </a:ext>
            </a:extLst>
          </p:cNvPr>
          <p:cNvSpPr>
            <a:spLocks noGrp="1"/>
          </p:cNvSpPr>
          <p:nvPr>
            <p:ph type="sldNum" sz="quarter" idx="12"/>
          </p:nvPr>
        </p:nvSpPr>
        <p:spPr/>
        <p:txBody>
          <a:bodyPr/>
          <a:lstStyle/>
          <a:p>
            <a:fld id="{D81CCA19-C671-4C2B-9F81-D099A5C3E5B2}" type="slidenum">
              <a:rPr kumimoji="1" lang="ja-JP" altLang="en-US" smtClean="0"/>
              <a:t>‹#›</a:t>
            </a:fld>
            <a:endParaRPr kumimoji="1" lang="ja-JP" altLang="en-US"/>
          </a:p>
        </p:txBody>
      </p:sp>
    </p:spTree>
    <p:extLst>
      <p:ext uri="{BB962C8B-B14F-4D97-AF65-F5344CB8AC3E}">
        <p14:creationId xmlns:p14="http://schemas.microsoft.com/office/powerpoint/2010/main" val="4109109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2DE69F7-616A-0758-59C1-90BA71B94CD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1A4E4BD-FD6F-866F-FFD6-9000368D94B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777D1568-A3D0-0EA8-4E7C-E4BF9C2CB1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A333EF7-AAA0-81EA-9264-144D6BF609F7}"/>
              </a:ext>
            </a:extLst>
          </p:cNvPr>
          <p:cNvSpPr>
            <a:spLocks noGrp="1"/>
          </p:cNvSpPr>
          <p:nvPr>
            <p:ph type="dt" sz="half" idx="10"/>
          </p:nvPr>
        </p:nvSpPr>
        <p:spPr/>
        <p:txBody>
          <a:bodyPr/>
          <a:lstStyle/>
          <a:p>
            <a:fld id="{7ED2C47C-0772-4DB6-A408-F71483C35943}" type="datetimeFigureOut">
              <a:rPr kumimoji="1" lang="ja-JP" altLang="en-US" smtClean="0"/>
              <a:t>2024/5/20</a:t>
            </a:fld>
            <a:endParaRPr kumimoji="1" lang="ja-JP" altLang="en-US"/>
          </a:p>
        </p:txBody>
      </p:sp>
      <p:sp>
        <p:nvSpPr>
          <p:cNvPr id="6" name="フッター プレースホルダー 5">
            <a:extLst>
              <a:ext uri="{FF2B5EF4-FFF2-40B4-BE49-F238E27FC236}">
                <a16:creationId xmlns:a16="http://schemas.microsoft.com/office/drawing/2014/main" id="{F7F89F19-272E-CC2A-FEFC-89D0C67F3BE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4EA54AA-4F7B-E91B-68F5-C3D67850DCCC}"/>
              </a:ext>
            </a:extLst>
          </p:cNvPr>
          <p:cNvSpPr>
            <a:spLocks noGrp="1"/>
          </p:cNvSpPr>
          <p:nvPr>
            <p:ph type="sldNum" sz="quarter" idx="12"/>
          </p:nvPr>
        </p:nvSpPr>
        <p:spPr/>
        <p:txBody>
          <a:bodyPr/>
          <a:lstStyle/>
          <a:p>
            <a:fld id="{D81CCA19-C671-4C2B-9F81-D099A5C3E5B2}" type="slidenum">
              <a:rPr kumimoji="1" lang="ja-JP" altLang="en-US" smtClean="0"/>
              <a:t>‹#›</a:t>
            </a:fld>
            <a:endParaRPr kumimoji="1" lang="ja-JP" altLang="en-US"/>
          </a:p>
        </p:txBody>
      </p:sp>
    </p:spTree>
    <p:extLst>
      <p:ext uri="{BB962C8B-B14F-4D97-AF65-F5344CB8AC3E}">
        <p14:creationId xmlns:p14="http://schemas.microsoft.com/office/powerpoint/2010/main" val="1188840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67C035-5DF3-084B-EC9B-B8EA57EA7CC4}"/>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E50A6BA9-A157-4FAB-24BB-36D3F0D2939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841B5C13-83BC-1F87-C322-0E65CC594A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312E9FF-034C-3569-2C2A-C6ABF55FBC9E}"/>
              </a:ext>
            </a:extLst>
          </p:cNvPr>
          <p:cNvSpPr>
            <a:spLocks noGrp="1"/>
          </p:cNvSpPr>
          <p:nvPr>
            <p:ph type="dt" sz="half" idx="10"/>
          </p:nvPr>
        </p:nvSpPr>
        <p:spPr/>
        <p:txBody>
          <a:bodyPr/>
          <a:lstStyle/>
          <a:p>
            <a:fld id="{7ED2C47C-0772-4DB6-A408-F71483C35943}" type="datetimeFigureOut">
              <a:rPr kumimoji="1" lang="ja-JP" altLang="en-US" smtClean="0"/>
              <a:t>2024/5/20</a:t>
            </a:fld>
            <a:endParaRPr kumimoji="1" lang="ja-JP" altLang="en-US"/>
          </a:p>
        </p:txBody>
      </p:sp>
      <p:sp>
        <p:nvSpPr>
          <p:cNvPr id="6" name="フッター プレースホルダー 5">
            <a:extLst>
              <a:ext uri="{FF2B5EF4-FFF2-40B4-BE49-F238E27FC236}">
                <a16:creationId xmlns:a16="http://schemas.microsoft.com/office/drawing/2014/main" id="{025543E4-B6FA-DAED-FB62-9A81C4EF4AA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B2F80BD-9FDC-B034-4AD7-FFF1F8C32143}"/>
              </a:ext>
            </a:extLst>
          </p:cNvPr>
          <p:cNvSpPr>
            <a:spLocks noGrp="1"/>
          </p:cNvSpPr>
          <p:nvPr>
            <p:ph type="sldNum" sz="quarter" idx="12"/>
          </p:nvPr>
        </p:nvSpPr>
        <p:spPr/>
        <p:txBody>
          <a:bodyPr/>
          <a:lstStyle/>
          <a:p>
            <a:fld id="{D81CCA19-C671-4C2B-9F81-D099A5C3E5B2}" type="slidenum">
              <a:rPr kumimoji="1" lang="ja-JP" altLang="en-US" smtClean="0"/>
              <a:t>‹#›</a:t>
            </a:fld>
            <a:endParaRPr kumimoji="1" lang="ja-JP" altLang="en-US"/>
          </a:p>
        </p:txBody>
      </p:sp>
    </p:spTree>
    <p:extLst>
      <p:ext uri="{BB962C8B-B14F-4D97-AF65-F5344CB8AC3E}">
        <p14:creationId xmlns:p14="http://schemas.microsoft.com/office/powerpoint/2010/main" val="3153475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A0776F89-C133-9914-A282-9C5366CBFB3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C34B7D1-32D8-D12A-9C61-BFEC51BCA2E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3A9B718-DFCE-B3F9-F469-88F059B23E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ED2C47C-0772-4DB6-A408-F71483C35943}" type="datetimeFigureOut">
              <a:rPr kumimoji="1" lang="ja-JP" altLang="en-US" smtClean="0"/>
              <a:t>2024/5/20</a:t>
            </a:fld>
            <a:endParaRPr kumimoji="1" lang="ja-JP" altLang="en-US"/>
          </a:p>
        </p:txBody>
      </p:sp>
      <p:sp>
        <p:nvSpPr>
          <p:cNvPr id="5" name="フッター プレースホルダー 4">
            <a:extLst>
              <a:ext uri="{FF2B5EF4-FFF2-40B4-BE49-F238E27FC236}">
                <a16:creationId xmlns:a16="http://schemas.microsoft.com/office/drawing/2014/main" id="{3964D0AB-1F81-DA7E-8E70-16449AA42D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2EA1956F-B63B-8166-2BED-3FAF1A41A3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81CCA19-C671-4C2B-9F81-D099A5C3E5B2}" type="slidenum">
              <a:rPr kumimoji="1" lang="ja-JP" altLang="en-US" smtClean="0"/>
              <a:t>‹#›</a:t>
            </a:fld>
            <a:endParaRPr kumimoji="1" lang="ja-JP" altLang="en-US"/>
          </a:p>
        </p:txBody>
      </p:sp>
    </p:spTree>
    <p:extLst>
      <p:ext uri="{BB962C8B-B14F-4D97-AF65-F5344CB8AC3E}">
        <p14:creationId xmlns:p14="http://schemas.microsoft.com/office/powerpoint/2010/main" val="30717774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4AFBD7-6301-4B00-9356-FF65740CF330}" type="datetime1">
              <a:rPr kumimoji="1" lang="ja-JP" altLang="en-US" smtClean="0"/>
              <a:t>2024/5/20</a:t>
            </a:fld>
            <a:endParaRPr kumimoji="1" lang="ja-JP" altLang="en-US"/>
          </a:p>
        </p:txBody>
      </p:sp>
      <p:sp>
        <p:nvSpPr>
          <p:cNvPr id="5" name="フッター プレースホルダー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74AA4E-9D2F-4459-9891-CFC1DA7F7E9B}" type="slidenum">
              <a:rPr kumimoji="1" lang="ja-JP" altLang="en-US" smtClean="0"/>
              <a:t>‹#›</a:t>
            </a:fld>
            <a:endParaRPr kumimoji="1" lang="ja-JP" altLang="en-US"/>
          </a:p>
        </p:txBody>
      </p:sp>
    </p:spTree>
    <p:extLst>
      <p:ext uri="{BB962C8B-B14F-4D97-AF65-F5344CB8AC3E}">
        <p14:creationId xmlns:p14="http://schemas.microsoft.com/office/powerpoint/2010/main" val="39810360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S UI Gothic" panose="020B0600070205080204" pitchFamily="50" charset="-128"/>
          <a:ea typeface="MS UI Gothic" panose="020B0600070205080204" pitchFamily="50"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S UI Gothic" panose="020B0600070205080204" pitchFamily="50" charset="-128"/>
          <a:ea typeface="MS UI Gothic" panose="020B060007020508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S UI Gothic" panose="020B0600070205080204" pitchFamily="50" charset="-128"/>
          <a:ea typeface="MS UI Gothic" panose="020B060007020508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S UI Gothic" panose="020B0600070205080204" pitchFamily="50" charset="-128"/>
          <a:ea typeface="MS UI Gothic" panose="020B060007020508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S UI Gothic" panose="020B0600070205080204" pitchFamily="50" charset="-128"/>
          <a:ea typeface="MS UI Gothic" panose="020B060007020508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S UI Gothic" panose="020B0600070205080204" pitchFamily="50" charset="-128"/>
          <a:ea typeface="MS UI Gothic" panose="020B060007020508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16.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hyperlink" Target="https://www.businessinsider.jp/post-164519" TargetMode="External"/><Relationship Id="rId2" Type="http://schemas.openxmlformats.org/officeDocument/2006/relationships/notesSlide" Target="../notesSlides/notesSlide4.xml"/><Relationship Id="rId1" Type="http://schemas.openxmlformats.org/officeDocument/2006/relationships/slideLayout" Target="../slideLayouts/slideLayout13.xml"/><Relationship Id="rId5" Type="http://schemas.openxmlformats.org/officeDocument/2006/relationships/hyperlink" Target="https://www.moj.go.jp/content/001312474.pdf" TargetMode="External"/><Relationship Id="rId4" Type="http://schemas.openxmlformats.org/officeDocument/2006/relationships/hyperlink" Target="https://youngplato.jp/"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hyperlink" Target="https://eric.ed.gov/?id=ED427102" TargetMode="External"/><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D8FE4832-44BE-A2F0-1A10-FD2A48406049}"/>
              </a:ext>
            </a:extLst>
          </p:cNvPr>
          <p:cNvSpPr>
            <a:spLocks noGrp="1"/>
          </p:cNvSpPr>
          <p:nvPr>
            <p:ph type="ctrTitle"/>
          </p:nvPr>
        </p:nvSpPr>
        <p:spPr>
          <a:xfrm>
            <a:off x="1285240" y="1050595"/>
            <a:ext cx="10089494" cy="1618489"/>
          </a:xfrm>
        </p:spPr>
        <p:txBody>
          <a:bodyPr vert="horz" lIns="91440" tIns="45720" rIns="91440" bIns="45720" rtlCol="0" anchor="ctr">
            <a:normAutofit fontScale="90000"/>
          </a:bodyPr>
          <a:lstStyle/>
          <a:p>
            <a:pPr algn="l"/>
            <a:r>
              <a:rPr kumimoji="1" lang="en-US" altLang="ja-JP" sz="6700" kern="1200" dirty="0">
                <a:solidFill>
                  <a:schemeClr val="tx1"/>
                </a:solidFill>
                <a:latin typeface="MS UI Gothic" panose="020B0600070205080204" pitchFamily="50" charset="-128"/>
                <a:ea typeface="MS UI Gothic" panose="020B0600070205080204" pitchFamily="50" charset="-128"/>
              </a:rPr>
              <a:t>PX</a:t>
            </a:r>
            <a:r>
              <a:rPr kumimoji="1" lang="ja-JP" altLang="en-US" sz="6700" kern="1200" dirty="0">
                <a:solidFill>
                  <a:schemeClr val="tx1"/>
                </a:solidFill>
                <a:latin typeface="MS UI Gothic" panose="020B0600070205080204" pitchFamily="50" charset="-128"/>
                <a:ea typeface="MS UI Gothic" panose="020B0600070205080204" pitchFamily="50" charset="-128"/>
              </a:rPr>
              <a:t>が目指す公共価値追加資料</a:t>
            </a:r>
          </a:p>
        </p:txBody>
      </p:sp>
      <p:sp>
        <p:nvSpPr>
          <p:cNvPr id="3" name="字幕 2">
            <a:extLst>
              <a:ext uri="{FF2B5EF4-FFF2-40B4-BE49-F238E27FC236}">
                <a16:creationId xmlns:a16="http://schemas.microsoft.com/office/drawing/2014/main" id="{A3914E4E-1249-E53D-B5EB-AD5F23803FA1}"/>
              </a:ext>
            </a:extLst>
          </p:cNvPr>
          <p:cNvSpPr>
            <a:spLocks noGrp="1"/>
          </p:cNvSpPr>
          <p:nvPr>
            <p:ph type="subTitle" idx="1"/>
          </p:nvPr>
        </p:nvSpPr>
        <p:spPr>
          <a:xfrm>
            <a:off x="1285240" y="2969469"/>
            <a:ext cx="8074815" cy="2800395"/>
          </a:xfrm>
        </p:spPr>
        <p:txBody>
          <a:bodyPr vert="horz" lIns="91440" tIns="45720" rIns="91440" bIns="45720" rtlCol="0" anchor="t">
            <a:normAutofit/>
          </a:bodyPr>
          <a:lstStyle/>
          <a:p>
            <a:pPr indent="-228600" algn="l">
              <a:buFont typeface="Arial" panose="020B0604020202020204" pitchFamily="34" charset="0"/>
              <a:buChar char="•"/>
            </a:pPr>
            <a:r>
              <a:rPr kumimoji="1" lang="ja-JP" altLang="en-US" dirty="0">
                <a:latin typeface="MS UI Gothic" panose="020B0600070205080204" pitchFamily="50" charset="-128"/>
                <a:ea typeface="MS UI Gothic" panose="020B0600070205080204" pitchFamily="50" charset="-128"/>
              </a:rPr>
              <a:t>組織中心主義から市民中心主義へ</a:t>
            </a:r>
            <a:endParaRPr kumimoji="1" lang="en-US" altLang="ja-JP" dirty="0">
              <a:latin typeface="MS UI Gothic" panose="020B0600070205080204" pitchFamily="50" charset="-128"/>
              <a:ea typeface="MS UI Gothic" panose="020B0600070205080204" pitchFamily="50" charset="-128"/>
            </a:endParaRPr>
          </a:p>
          <a:p>
            <a:pPr indent="-228600" algn="l">
              <a:buFont typeface="Arial" panose="020B0604020202020204" pitchFamily="34" charset="0"/>
              <a:buChar char="•"/>
            </a:pPr>
            <a:r>
              <a:rPr kumimoji="1" lang="ja-JP" altLang="en-US" dirty="0">
                <a:latin typeface="MS UI Gothic" panose="020B0600070205080204" pitchFamily="50" charset="-128"/>
                <a:ea typeface="MS UI Gothic" panose="020B0600070205080204" pitchFamily="50" charset="-128"/>
              </a:rPr>
              <a:t>政策（課題選択・立案・実施）パラダイムシフト</a:t>
            </a:r>
            <a:endParaRPr kumimoji="1" lang="en-US" altLang="ja-JP" dirty="0">
              <a:latin typeface="MS UI Gothic" panose="020B0600070205080204" pitchFamily="50" charset="-128"/>
              <a:ea typeface="MS UI Gothic" panose="020B0600070205080204" pitchFamily="50" charset="-128"/>
            </a:endParaRPr>
          </a:p>
          <a:p>
            <a:pPr indent="-228600" algn="l">
              <a:buFont typeface="Arial" panose="020B0604020202020204" pitchFamily="34" charset="0"/>
              <a:buChar char="•"/>
            </a:pPr>
            <a:r>
              <a:rPr lang="ja-JP" altLang="en-US" dirty="0">
                <a:latin typeface="MS UI Gothic" panose="020B0600070205080204" pitchFamily="50" charset="-128"/>
                <a:ea typeface="MS UI Gothic" panose="020B0600070205080204" pitchFamily="50" charset="-128"/>
              </a:rPr>
              <a:t>公共価値（第二版未定稿）</a:t>
            </a:r>
            <a:endParaRPr lang="en-US" altLang="ja-JP" dirty="0">
              <a:latin typeface="MS UI Gothic" panose="020B0600070205080204" pitchFamily="50" charset="-128"/>
              <a:ea typeface="MS UI Gothic" panose="020B0600070205080204" pitchFamily="50" charset="-128"/>
            </a:endParaRPr>
          </a:p>
          <a:p>
            <a:pPr indent="-228600" algn="l">
              <a:buFont typeface="Arial" panose="020B0604020202020204" pitchFamily="34" charset="0"/>
              <a:buChar char="•"/>
            </a:pPr>
            <a:r>
              <a:rPr kumimoji="1" lang="en-US" altLang="ja-JP" dirty="0">
                <a:latin typeface="MS UI Gothic" panose="020B0600070205080204" pitchFamily="50" charset="-128"/>
                <a:ea typeface="MS UI Gothic" panose="020B0600070205080204" pitchFamily="50" charset="-128"/>
              </a:rPr>
              <a:t>OGN</a:t>
            </a:r>
            <a:r>
              <a:rPr kumimoji="1" lang="ja-JP" altLang="en-US" dirty="0">
                <a:latin typeface="MS UI Gothic" panose="020B0600070205080204" pitchFamily="50" charset="-128"/>
                <a:ea typeface="MS UI Gothic" panose="020B0600070205080204" pitchFamily="50" charset="-128"/>
              </a:rPr>
              <a:t>代表理事　奥村裕一</a:t>
            </a:r>
            <a:endParaRPr kumimoji="1" lang="en-US" altLang="ja-JP" dirty="0">
              <a:latin typeface="MS UI Gothic" panose="020B0600070205080204" pitchFamily="50" charset="-128"/>
              <a:ea typeface="MS UI Gothic" panose="020B0600070205080204" pitchFamily="50" charset="-128"/>
            </a:endParaRPr>
          </a:p>
          <a:p>
            <a:pPr indent="-228600" algn="l">
              <a:buFont typeface="Arial" panose="020B0604020202020204" pitchFamily="34" charset="0"/>
              <a:buChar char="•"/>
            </a:pPr>
            <a:endParaRPr kumimoji="1" lang="en-US" altLang="ja-JP" dirty="0"/>
          </a:p>
        </p:txBody>
      </p:sp>
    </p:spTree>
    <p:extLst>
      <p:ext uri="{BB962C8B-B14F-4D97-AF65-F5344CB8AC3E}">
        <p14:creationId xmlns:p14="http://schemas.microsoft.com/office/powerpoint/2010/main" val="723600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82D7095-7486-6DBF-05DD-45500784ED0D}"/>
              </a:ext>
            </a:extLst>
          </p:cNvPr>
          <p:cNvSpPr>
            <a:spLocks noGrp="1"/>
          </p:cNvSpPr>
          <p:nvPr>
            <p:ph type="title"/>
          </p:nvPr>
        </p:nvSpPr>
        <p:spPr/>
        <p:txBody>
          <a:bodyPr/>
          <a:lstStyle/>
          <a:p>
            <a:r>
              <a:rPr kumimoji="1" lang="en-US" altLang="ja-JP" dirty="0"/>
              <a:t>Cont.</a:t>
            </a:r>
            <a:endParaRPr kumimoji="1" lang="ja-JP" altLang="en-US" dirty="0"/>
          </a:p>
        </p:txBody>
      </p:sp>
      <p:sp>
        <p:nvSpPr>
          <p:cNvPr id="3" name="コンテンツ プレースホルダー 2">
            <a:extLst>
              <a:ext uri="{FF2B5EF4-FFF2-40B4-BE49-F238E27FC236}">
                <a16:creationId xmlns:a16="http://schemas.microsoft.com/office/drawing/2014/main" id="{203D1E3A-9DFD-2541-7B1A-8AA535B37532}"/>
              </a:ext>
            </a:extLst>
          </p:cNvPr>
          <p:cNvSpPr>
            <a:spLocks noGrp="1"/>
          </p:cNvSpPr>
          <p:nvPr>
            <p:ph idx="1"/>
          </p:nvPr>
        </p:nvSpPr>
        <p:spPr/>
        <p:txBody>
          <a:bodyPr>
            <a:normAutofit/>
          </a:bodyPr>
          <a:lstStyle/>
          <a:p>
            <a:r>
              <a:rPr lang="en-US" altLang="ja-JP" sz="1800" b="0" i="0" u="none" strike="noStrike" baseline="0" dirty="0">
                <a:solidFill>
                  <a:srgbClr val="211D1E"/>
                </a:solidFill>
                <a:latin typeface="Bembo Std"/>
              </a:rPr>
              <a:t>First, the governance paradigm highlights that solutions to public value are not only produced by government but often emerge from complex interactions between governmental </a:t>
            </a:r>
            <a:r>
              <a:rPr lang="en-US" altLang="ja-JP" sz="1800" b="0" i="0" u="none" strike="noStrike" baseline="0" dirty="0" err="1">
                <a:solidFill>
                  <a:srgbClr val="211D1E"/>
                </a:solidFill>
                <a:latin typeface="Bembo Std"/>
              </a:rPr>
              <a:t>organisations</a:t>
            </a:r>
            <a:r>
              <a:rPr lang="en-US" altLang="ja-JP" sz="1800" b="0" i="0" u="none" strike="noStrike" baseline="0" dirty="0">
                <a:solidFill>
                  <a:srgbClr val="211D1E"/>
                </a:solidFill>
                <a:latin typeface="Bembo Std"/>
              </a:rPr>
              <a:t>, private sector actors and civil society actors (</a:t>
            </a:r>
            <a:r>
              <a:rPr lang="en-US" altLang="ja-JP" sz="1800" b="0" i="0" u="none" strike="noStrike" baseline="0" dirty="0" err="1">
                <a:solidFill>
                  <a:srgbClr val="0000FF"/>
                </a:solidFill>
                <a:latin typeface="Bembo Std"/>
              </a:rPr>
              <a:t>Koppenjan</a:t>
            </a:r>
            <a:r>
              <a:rPr lang="en-US" altLang="ja-JP" sz="1800" b="0" i="0" u="none" strike="noStrike" baseline="0" dirty="0">
                <a:solidFill>
                  <a:srgbClr val="0000FF"/>
                </a:solidFill>
                <a:latin typeface="Bembo Std"/>
              </a:rPr>
              <a:t> and Klijn, 2004</a:t>
            </a:r>
            <a:r>
              <a:rPr lang="en-US" altLang="ja-JP" sz="1800" b="0" i="0" u="none" strike="noStrike" baseline="0" dirty="0">
                <a:solidFill>
                  <a:srgbClr val="211D1E"/>
                </a:solidFill>
                <a:latin typeface="Bembo Std"/>
              </a:rPr>
              <a:t>). This means that digital platforms for co-creation in the public sector are not limited to government-initiated platforms. Private sector platforms and civil society platforms can also provide contributions to the co-creation of public value. We will illustrate this with two examples. </a:t>
            </a:r>
          </a:p>
          <a:p>
            <a:r>
              <a:rPr kumimoji="1" lang="ja-JP" altLang="en-US" sz="2000" dirty="0"/>
              <a:t>第一に、ガバナンスのパラダイムは、公共価値に対する解決策は政府によってのみ生み出されるのではなく、しばしば政府組織、民間セクターのアクター、市民社会のアクター間の複雑な相互作用から生まれることを強調している（</a:t>
            </a:r>
            <a:r>
              <a:rPr kumimoji="1" lang="en-US" altLang="ja-JP" sz="2000" dirty="0" err="1"/>
              <a:t>Koppenjan</a:t>
            </a:r>
            <a:r>
              <a:rPr kumimoji="1" lang="en-US" altLang="ja-JP" sz="2000" dirty="0"/>
              <a:t> and Klijn, 2004</a:t>
            </a:r>
            <a:r>
              <a:rPr kumimoji="1" lang="ja-JP" altLang="en-US" sz="2000" dirty="0"/>
              <a:t>）。つまり、公共部門における共創のためのデジタル・プラットフォームは、政府主導のプラットフォームに限定されないということである。民間セクターのプラットフォームや市民社会のプラットフォームも、公共価値の共創に貢献することができる。このことを</a:t>
            </a:r>
            <a:r>
              <a:rPr kumimoji="1" lang="en-US" altLang="ja-JP" sz="2000" dirty="0"/>
              <a:t>2</a:t>
            </a:r>
            <a:r>
              <a:rPr kumimoji="1" lang="ja-JP" altLang="en-US" sz="2000" dirty="0"/>
              <a:t>つの例で説明する。</a:t>
            </a:r>
          </a:p>
        </p:txBody>
      </p:sp>
      <p:sp>
        <p:nvSpPr>
          <p:cNvPr id="4" name="スライド番号プレースホルダー 3">
            <a:extLst>
              <a:ext uri="{FF2B5EF4-FFF2-40B4-BE49-F238E27FC236}">
                <a16:creationId xmlns:a16="http://schemas.microsoft.com/office/drawing/2014/main" id="{F60AA148-5F9A-6A84-9732-0B09CBAD4515}"/>
              </a:ext>
            </a:extLst>
          </p:cNvPr>
          <p:cNvSpPr>
            <a:spLocks noGrp="1"/>
          </p:cNvSpPr>
          <p:nvPr>
            <p:ph type="sldNum" sz="quarter" idx="12"/>
          </p:nvPr>
        </p:nvSpPr>
        <p:spPr/>
        <p:txBody>
          <a:bodyPr/>
          <a:lstStyle/>
          <a:p>
            <a:fld id="{2774AA4E-9D2F-4459-9891-CFC1DA7F7E9B}" type="slidenum">
              <a:rPr kumimoji="1" lang="ja-JP" altLang="en-US" smtClean="0"/>
              <a:t>10</a:t>
            </a:fld>
            <a:endParaRPr kumimoji="1" lang="ja-JP" altLang="en-US"/>
          </a:p>
        </p:txBody>
      </p:sp>
    </p:spTree>
    <p:extLst>
      <p:ext uri="{BB962C8B-B14F-4D97-AF65-F5344CB8AC3E}">
        <p14:creationId xmlns:p14="http://schemas.microsoft.com/office/powerpoint/2010/main" val="7616560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8E90F02-3201-A531-0BD5-2DE697A9384D}"/>
              </a:ext>
            </a:extLst>
          </p:cNvPr>
          <p:cNvSpPr>
            <a:spLocks noGrp="1"/>
          </p:cNvSpPr>
          <p:nvPr>
            <p:ph type="title"/>
          </p:nvPr>
        </p:nvSpPr>
        <p:spPr/>
        <p:txBody>
          <a:bodyPr/>
          <a:lstStyle/>
          <a:p>
            <a:r>
              <a:rPr kumimoji="1" lang="en-US" altLang="ja-JP" dirty="0"/>
              <a:t>Cont.</a:t>
            </a:r>
            <a:endParaRPr kumimoji="1" lang="ja-JP" altLang="en-US" dirty="0"/>
          </a:p>
        </p:txBody>
      </p:sp>
      <p:sp>
        <p:nvSpPr>
          <p:cNvPr id="3" name="コンテンツ プレースホルダー 2">
            <a:extLst>
              <a:ext uri="{FF2B5EF4-FFF2-40B4-BE49-F238E27FC236}">
                <a16:creationId xmlns:a16="http://schemas.microsoft.com/office/drawing/2014/main" id="{E2A30C5C-679F-0E8A-93A4-446B65ED88D4}"/>
              </a:ext>
            </a:extLst>
          </p:cNvPr>
          <p:cNvSpPr>
            <a:spLocks noGrp="1"/>
          </p:cNvSpPr>
          <p:nvPr>
            <p:ph idx="1"/>
          </p:nvPr>
        </p:nvSpPr>
        <p:spPr/>
        <p:txBody>
          <a:bodyPr>
            <a:normAutofit lnSpcReduction="10000"/>
          </a:bodyPr>
          <a:lstStyle/>
          <a:p>
            <a:r>
              <a:rPr kumimoji="1" lang="en-US" altLang="ja-JP" dirty="0"/>
              <a:t>An example of a private sector platform contributing to the co-creation of public value, is ‘Battle of Concepts’ in the Netherlands. This site presents an online idea contest. Public and private </a:t>
            </a:r>
            <a:r>
              <a:rPr kumimoji="1" lang="en-US" altLang="ja-JP" dirty="0" err="1"/>
              <a:t>organisations</a:t>
            </a:r>
            <a:r>
              <a:rPr kumimoji="1" lang="en-US" altLang="ja-JP" dirty="0"/>
              <a:t> solicit innovative solutions for their problems from a community of 20,000 students and young professionals (</a:t>
            </a:r>
            <a:r>
              <a:rPr kumimoji="1" lang="en-US" altLang="ja-JP" dirty="0" err="1"/>
              <a:t>Kreijveld</a:t>
            </a:r>
            <a:r>
              <a:rPr kumimoji="1" lang="en-US" altLang="ja-JP" dirty="0"/>
              <a:t>, 2010: 64).</a:t>
            </a:r>
          </a:p>
          <a:p>
            <a:r>
              <a:rPr kumimoji="1" lang="en-US" altLang="ja-JP" dirty="0"/>
              <a:t>The contest is challenge-based and there is a financial prize for the winning concept. This platform is not specifically targeting the public sector but many public sector </a:t>
            </a:r>
            <a:r>
              <a:rPr kumimoji="1" lang="en-US" altLang="ja-JP" dirty="0" err="1"/>
              <a:t>organisations</a:t>
            </a:r>
            <a:r>
              <a:rPr kumimoji="1" lang="en-US" altLang="ja-JP" dirty="0"/>
              <a:t> present challenges on issues such as traffic safety, security, inclusion and spatial planning. The platform contributes to innovative solutions for these problems.</a:t>
            </a:r>
            <a:endParaRPr kumimoji="1" lang="ja-JP" altLang="en-US" dirty="0"/>
          </a:p>
        </p:txBody>
      </p:sp>
      <p:sp>
        <p:nvSpPr>
          <p:cNvPr id="4" name="スライド番号プレースホルダー 3">
            <a:extLst>
              <a:ext uri="{FF2B5EF4-FFF2-40B4-BE49-F238E27FC236}">
                <a16:creationId xmlns:a16="http://schemas.microsoft.com/office/drawing/2014/main" id="{5A7A7D2F-29A4-A3DB-5B50-3ABC988E0FBC}"/>
              </a:ext>
            </a:extLst>
          </p:cNvPr>
          <p:cNvSpPr>
            <a:spLocks noGrp="1"/>
          </p:cNvSpPr>
          <p:nvPr>
            <p:ph type="sldNum" sz="quarter" idx="12"/>
          </p:nvPr>
        </p:nvSpPr>
        <p:spPr/>
        <p:txBody>
          <a:bodyPr/>
          <a:lstStyle/>
          <a:p>
            <a:fld id="{2774AA4E-9D2F-4459-9891-CFC1DA7F7E9B}" type="slidenum">
              <a:rPr kumimoji="1" lang="ja-JP" altLang="en-US" smtClean="0"/>
              <a:t>11</a:t>
            </a:fld>
            <a:endParaRPr kumimoji="1" lang="ja-JP" altLang="en-US"/>
          </a:p>
        </p:txBody>
      </p:sp>
    </p:spTree>
    <p:extLst>
      <p:ext uri="{BB962C8B-B14F-4D97-AF65-F5344CB8AC3E}">
        <p14:creationId xmlns:p14="http://schemas.microsoft.com/office/powerpoint/2010/main" val="35522736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1489250-25E3-1D0E-2E52-758321C21738}"/>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B7529271-94EF-231D-510A-F42928CC99BB}"/>
              </a:ext>
            </a:extLst>
          </p:cNvPr>
          <p:cNvSpPr>
            <a:spLocks noGrp="1"/>
          </p:cNvSpPr>
          <p:nvPr>
            <p:ph idx="1"/>
          </p:nvPr>
        </p:nvSpPr>
        <p:spPr/>
        <p:txBody>
          <a:bodyPr/>
          <a:lstStyle/>
          <a:p>
            <a:r>
              <a:rPr kumimoji="1" lang="ja-JP" altLang="en-US" dirty="0"/>
              <a:t>公共価値の共創に貢献する民間セクターのプラットフォームの例として、オランダの「</a:t>
            </a:r>
            <a:r>
              <a:rPr kumimoji="1" lang="en-US" altLang="ja-JP" dirty="0"/>
              <a:t>Battle of Concepts</a:t>
            </a:r>
            <a:r>
              <a:rPr kumimoji="1" lang="ja-JP" altLang="en-US" dirty="0"/>
              <a:t>」がある。このサイトは、オンライン・アイデア・コンテストを開催している。公共機関や民間団体が、</a:t>
            </a:r>
            <a:r>
              <a:rPr kumimoji="1" lang="en-US" altLang="ja-JP" dirty="0"/>
              <a:t>2</a:t>
            </a:r>
            <a:r>
              <a:rPr kumimoji="1" lang="ja-JP" altLang="en-US" dirty="0"/>
              <a:t>万人の学生や若い専門家のコミュニティから、問題に対する革新的な解決策を募集する（</a:t>
            </a:r>
            <a:r>
              <a:rPr kumimoji="1" lang="en-US" altLang="ja-JP" dirty="0" err="1"/>
              <a:t>Kreijveld</a:t>
            </a:r>
            <a:r>
              <a:rPr kumimoji="1" lang="en-US" altLang="ja-JP" dirty="0"/>
              <a:t>, 2010: 64</a:t>
            </a:r>
            <a:r>
              <a:rPr kumimoji="1" lang="ja-JP" altLang="en-US" dirty="0"/>
              <a:t>）。</a:t>
            </a:r>
            <a:endParaRPr kumimoji="1" lang="en-US" altLang="ja-JP" dirty="0"/>
          </a:p>
          <a:p>
            <a:r>
              <a:rPr kumimoji="1" lang="ja-JP" altLang="en-US" dirty="0"/>
              <a:t>コンテストは課題ベースで、優勝コンセプトには賞金が出る。このプラットフォームは、特に公共部門をターゲットにしているわけではないが、多くの公共部門が、交通安全、セキュリティ、インクルージョン、空間計画などの問題について課題を提示している。このプラットフォームは、こうした問題の革新的な解決に貢献する。</a:t>
            </a:r>
          </a:p>
        </p:txBody>
      </p:sp>
      <p:sp>
        <p:nvSpPr>
          <p:cNvPr id="4" name="スライド番号プレースホルダー 3">
            <a:extLst>
              <a:ext uri="{FF2B5EF4-FFF2-40B4-BE49-F238E27FC236}">
                <a16:creationId xmlns:a16="http://schemas.microsoft.com/office/drawing/2014/main" id="{BBBC61D2-91B5-2646-0E32-4DC043E52F29}"/>
              </a:ext>
            </a:extLst>
          </p:cNvPr>
          <p:cNvSpPr>
            <a:spLocks noGrp="1"/>
          </p:cNvSpPr>
          <p:nvPr>
            <p:ph type="sldNum" sz="quarter" idx="12"/>
          </p:nvPr>
        </p:nvSpPr>
        <p:spPr/>
        <p:txBody>
          <a:bodyPr/>
          <a:lstStyle/>
          <a:p>
            <a:fld id="{2774AA4E-9D2F-4459-9891-CFC1DA7F7E9B}" type="slidenum">
              <a:rPr kumimoji="1" lang="ja-JP" altLang="en-US" smtClean="0"/>
              <a:t>12</a:t>
            </a:fld>
            <a:endParaRPr kumimoji="1" lang="ja-JP" altLang="en-US"/>
          </a:p>
        </p:txBody>
      </p:sp>
    </p:spTree>
    <p:extLst>
      <p:ext uri="{BB962C8B-B14F-4D97-AF65-F5344CB8AC3E}">
        <p14:creationId xmlns:p14="http://schemas.microsoft.com/office/powerpoint/2010/main" val="10343856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51F11E2-3AEC-F98D-BB62-D1CFDA87DE9C}"/>
              </a:ext>
            </a:extLst>
          </p:cNvPr>
          <p:cNvSpPr>
            <a:spLocks noGrp="1"/>
          </p:cNvSpPr>
          <p:nvPr>
            <p:ph type="title"/>
          </p:nvPr>
        </p:nvSpPr>
        <p:spPr/>
        <p:txBody>
          <a:bodyPr/>
          <a:lstStyle/>
          <a:p>
            <a:r>
              <a:rPr kumimoji="1" lang="en-US" altLang="ja-JP" dirty="0"/>
              <a:t>Cont.</a:t>
            </a:r>
            <a:endParaRPr kumimoji="1" lang="ja-JP" altLang="en-US" dirty="0"/>
          </a:p>
        </p:txBody>
      </p:sp>
      <p:sp>
        <p:nvSpPr>
          <p:cNvPr id="3" name="コンテンツ プレースホルダー 2">
            <a:extLst>
              <a:ext uri="{FF2B5EF4-FFF2-40B4-BE49-F238E27FC236}">
                <a16:creationId xmlns:a16="http://schemas.microsoft.com/office/drawing/2014/main" id="{3DC0CD93-063E-E10F-85A4-7832FC5DA488}"/>
              </a:ext>
            </a:extLst>
          </p:cNvPr>
          <p:cNvSpPr>
            <a:spLocks noGrp="1"/>
          </p:cNvSpPr>
          <p:nvPr>
            <p:ph idx="1"/>
          </p:nvPr>
        </p:nvSpPr>
        <p:spPr/>
        <p:txBody>
          <a:bodyPr/>
          <a:lstStyle/>
          <a:p>
            <a:r>
              <a:rPr kumimoji="1" lang="en-US" altLang="ja-JP" dirty="0"/>
              <a:t>An example of a civil society </a:t>
            </a:r>
            <a:r>
              <a:rPr kumimoji="1" lang="en-US" altLang="ja-JP" dirty="0" err="1"/>
              <a:t>organisation</a:t>
            </a:r>
            <a:r>
              <a:rPr kumimoji="1" lang="en-US" altLang="ja-JP" dirty="0"/>
              <a:t> is the platform Ushahidi, which obtains information from citizens about crises and situations of social unrest (Meijer and </a:t>
            </a:r>
            <a:r>
              <a:rPr kumimoji="1" lang="en-US" altLang="ja-JP" dirty="0" err="1"/>
              <a:t>Potjer</a:t>
            </a:r>
            <a:r>
              <a:rPr kumimoji="1" lang="en-US" altLang="ja-JP" dirty="0"/>
              <a:t>, 2019; Ansell and Miura, 2019 ). The platform was founded as a result of civil unrest after the 2007 presidential elections in Kenia and enabled local eyewitnesses to submit reports of violence, protests and so on. These reports were pinpointed on a map to contribute to safety and security by enabling platform visitors to avoid turmoil. Over the years, the platform has been used in other countries and for other purposes such as reporting on natural disasters.</a:t>
            </a:r>
            <a:endParaRPr kumimoji="1" lang="ja-JP" altLang="en-US" dirty="0"/>
          </a:p>
        </p:txBody>
      </p:sp>
      <p:sp>
        <p:nvSpPr>
          <p:cNvPr id="4" name="スライド番号プレースホルダー 3">
            <a:extLst>
              <a:ext uri="{FF2B5EF4-FFF2-40B4-BE49-F238E27FC236}">
                <a16:creationId xmlns:a16="http://schemas.microsoft.com/office/drawing/2014/main" id="{2A2C28CB-42B2-8ABA-5FE1-8E29CF5D57F7}"/>
              </a:ext>
            </a:extLst>
          </p:cNvPr>
          <p:cNvSpPr>
            <a:spLocks noGrp="1"/>
          </p:cNvSpPr>
          <p:nvPr>
            <p:ph type="sldNum" sz="quarter" idx="12"/>
          </p:nvPr>
        </p:nvSpPr>
        <p:spPr/>
        <p:txBody>
          <a:bodyPr/>
          <a:lstStyle/>
          <a:p>
            <a:fld id="{2774AA4E-9D2F-4459-9891-CFC1DA7F7E9B}" type="slidenum">
              <a:rPr kumimoji="1" lang="ja-JP" altLang="en-US" smtClean="0"/>
              <a:t>13</a:t>
            </a:fld>
            <a:endParaRPr kumimoji="1" lang="ja-JP" altLang="en-US"/>
          </a:p>
        </p:txBody>
      </p:sp>
    </p:spTree>
    <p:extLst>
      <p:ext uri="{BB962C8B-B14F-4D97-AF65-F5344CB8AC3E}">
        <p14:creationId xmlns:p14="http://schemas.microsoft.com/office/powerpoint/2010/main" val="17965168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E2B5DB-0C69-00AE-F1C4-E6E2145FB394}"/>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67992180-3BE0-6BFB-2722-B6B6629A468C}"/>
              </a:ext>
            </a:extLst>
          </p:cNvPr>
          <p:cNvSpPr>
            <a:spLocks noGrp="1"/>
          </p:cNvSpPr>
          <p:nvPr>
            <p:ph idx="1"/>
          </p:nvPr>
        </p:nvSpPr>
        <p:spPr/>
        <p:txBody>
          <a:bodyPr/>
          <a:lstStyle/>
          <a:p>
            <a:r>
              <a:rPr kumimoji="1" lang="ja-JP" altLang="en-US" dirty="0"/>
              <a:t>市民社会組織の一例として、危機や社会不安の状況について市民から情報を得るプラットフォーム「ウシャヒディ」がある（</a:t>
            </a:r>
            <a:r>
              <a:rPr kumimoji="1" lang="en-US" altLang="ja-JP" dirty="0"/>
              <a:t>Meijer and </a:t>
            </a:r>
            <a:r>
              <a:rPr kumimoji="1" lang="en-US" altLang="ja-JP" dirty="0" err="1"/>
              <a:t>Potjer</a:t>
            </a:r>
            <a:r>
              <a:rPr kumimoji="1" lang="en-US" altLang="ja-JP" dirty="0"/>
              <a:t>, 2019; Ansell and Miura, 2019 </a:t>
            </a:r>
            <a:r>
              <a:rPr kumimoji="1" lang="ja-JP" altLang="en-US" dirty="0"/>
              <a:t>）。このプラットフォームは、</a:t>
            </a:r>
            <a:r>
              <a:rPr kumimoji="1" lang="en-US" altLang="ja-JP" dirty="0"/>
              <a:t>2007</a:t>
            </a:r>
            <a:r>
              <a:rPr kumimoji="1" lang="ja-JP" altLang="en-US" dirty="0"/>
              <a:t>年のケニアの大統領選挙後の内乱の結果として設立され、現地の目撃者が暴力や抗議などの報告を提出することを可能にした。これらの報告は地図上にピンポイントで表示され、プラットフォームの訪問者が混乱を回避できるようにすることで、安全・安心に貢献した。何年もの間、このプラットフォームは他の国でも使われ、自然災害の報告など他の目的にも使われてきた。</a:t>
            </a:r>
          </a:p>
        </p:txBody>
      </p:sp>
      <p:sp>
        <p:nvSpPr>
          <p:cNvPr id="4" name="スライド番号プレースホルダー 3">
            <a:extLst>
              <a:ext uri="{FF2B5EF4-FFF2-40B4-BE49-F238E27FC236}">
                <a16:creationId xmlns:a16="http://schemas.microsoft.com/office/drawing/2014/main" id="{D06C9D57-CBBC-6BA7-8055-B6828CDDB460}"/>
              </a:ext>
            </a:extLst>
          </p:cNvPr>
          <p:cNvSpPr>
            <a:spLocks noGrp="1"/>
          </p:cNvSpPr>
          <p:nvPr>
            <p:ph type="sldNum" sz="quarter" idx="12"/>
          </p:nvPr>
        </p:nvSpPr>
        <p:spPr/>
        <p:txBody>
          <a:bodyPr/>
          <a:lstStyle/>
          <a:p>
            <a:fld id="{2774AA4E-9D2F-4459-9891-CFC1DA7F7E9B}" type="slidenum">
              <a:rPr kumimoji="1" lang="ja-JP" altLang="en-US" smtClean="0"/>
              <a:t>14</a:t>
            </a:fld>
            <a:endParaRPr kumimoji="1" lang="ja-JP" altLang="en-US"/>
          </a:p>
        </p:txBody>
      </p:sp>
    </p:spTree>
    <p:extLst>
      <p:ext uri="{BB962C8B-B14F-4D97-AF65-F5344CB8AC3E}">
        <p14:creationId xmlns:p14="http://schemas.microsoft.com/office/powerpoint/2010/main" val="8342497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79CF724-0116-9E31-B52A-AD383BE8C6CB}"/>
              </a:ext>
            </a:extLst>
          </p:cNvPr>
          <p:cNvSpPr>
            <a:spLocks noGrp="1"/>
          </p:cNvSpPr>
          <p:nvPr>
            <p:ph type="title"/>
          </p:nvPr>
        </p:nvSpPr>
        <p:spPr/>
        <p:txBody>
          <a:bodyPr/>
          <a:lstStyle/>
          <a:p>
            <a:r>
              <a:rPr kumimoji="1" lang="en-US" altLang="ja-JP" dirty="0"/>
              <a:t>Cont.</a:t>
            </a:r>
            <a:endParaRPr kumimoji="1" lang="ja-JP" altLang="en-US" dirty="0"/>
          </a:p>
        </p:txBody>
      </p:sp>
      <p:sp>
        <p:nvSpPr>
          <p:cNvPr id="3" name="コンテンツ プレースホルダー 2">
            <a:extLst>
              <a:ext uri="{FF2B5EF4-FFF2-40B4-BE49-F238E27FC236}">
                <a16:creationId xmlns:a16="http://schemas.microsoft.com/office/drawing/2014/main" id="{A6B7D3E9-B480-019B-AA16-F15CFD786361}"/>
              </a:ext>
            </a:extLst>
          </p:cNvPr>
          <p:cNvSpPr>
            <a:spLocks noGrp="1"/>
          </p:cNvSpPr>
          <p:nvPr>
            <p:ph idx="1"/>
          </p:nvPr>
        </p:nvSpPr>
        <p:spPr/>
        <p:txBody>
          <a:bodyPr/>
          <a:lstStyle/>
          <a:p>
            <a:r>
              <a:rPr kumimoji="1" lang="en-US" altLang="ja-JP" dirty="0"/>
              <a:t>Second, the governance perspective does not only focus on government policies but also about other issues in the public interest such as medicines for rare diseases, education </a:t>
            </a:r>
            <a:r>
              <a:rPr kumimoji="1" lang="en-US" altLang="ja-JP" dirty="0" err="1"/>
              <a:t>programmes</a:t>
            </a:r>
            <a:r>
              <a:rPr kumimoji="1" lang="en-US" altLang="ja-JP" dirty="0"/>
              <a:t> for our youth, accessibility of cities for physically challenged citizens, and so on. Following Dewey (1927), public problems are defined in a broad sense as the challenges and negative externalities faced by a wide range of actors, including governments, private and civil society actors. This means that the co-creation of public value is not only about co-creating government policies but also about the co-creation of public value with other civil and semi-public actors.</a:t>
            </a:r>
            <a:endParaRPr kumimoji="1" lang="ja-JP" altLang="en-US" dirty="0"/>
          </a:p>
        </p:txBody>
      </p:sp>
      <p:sp>
        <p:nvSpPr>
          <p:cNvPr id="4" name="スライド番号プレースホルダー 3">
            <a:extLst>
              <a:ext uri="{FF2B5EF4-FFF2-40B4-BE49-F238E27FC236}">
                <a16:creationId xmlns:a16="http://schemas.microsoft.com/office/drawing/2014/main" id="{A66E5EC4-1EA8-C7B7-304A-C5B950E32C52}"/>
              </a:ext>
            </a:extLst>
          </p:cNvPr>
          <p:cNvSpPr>
            <a:spLocks noGrp="1"/>
          </p:cNvSpPr>
          <p:nvPr>
            <p:ph type="sldNum" sz="quarter" idx="12"/>
          </p:nvPr>
        </p:nvSpPr>
        <p:spPr/>
        <p:txBody>
          <a:bodyPr/>
          <a:lstStyle/>
          <a:p>
            <a:fld id="{2774AA4E-9D2F-4459-9891-CFC1DA7F7E9B}" type="slidenum">
              <a:rPr kumimoji="1" lang="ja-JP" altLang="en-US" smtClean="0"/>
              <a:t>15</a:t>
            </a:fld>
            <a:endParaRPr kumimoji="1" lang="ja-JP" altLang="en-US"/>
          </a:p>
        </p:txBody>
      </p:sp>
    </p:spTree>
    <p:extLst>
      <p:ext uri="{BB962C8B-B14F-4D97-AF65-F5344CB8AC3E}">
        <p14:creationId xmlns:p14="http://schemas.microsoft.com/office/powerpoint/2010/main" val="21769845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5A8E143-915E-1C73-DF1C-E60C8DC8D8E6}"/>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04E72898-94E2-9F7A-3952-EAC0DF8E75E8}"/>
              </a:ext>
            </a:extLst>
          </p:cNvPr>
          <p:cNvSpPr>
            <a:spLocks noGrp="1"/>
          </p:cNvSpPr>
          <p:nvPr>
            <p:ph idx="1"/>
          </p:nvPr>
        </p:nvSpPr>
        <p:spPr/>
        <p:txBody>
          <a:bodyPr/>
          <a:lstStyle/>
          <a:p>
            <a:r>
              <a:rPr kumimoji="1" lang="ja-JP" altLang="en-US" dirty="0"/>
              <a:t>第二に、ガバナンスの視点は、政府の政策だけでなく、希少疾患の治療薬、青少年の教育プログラム、身体の不自由な市民にとっての都市のアクセシビリティなど、公共の利益に関わる他の問題にも焦点を当てている。デューイ（</a:t>
            </a:r>
            <a:r>
              <a:rPr kumimoji="1" lang="en-US" altLang="ja-JP" dirty="0"/>
              <a:t>1927</a:t>
            </a:r>
            <a:r>
              <a:rPr kumimoji="1" lang="ja-JP" altLang="en-US" dirty="0"/>
              <a:t>）に倣い、公共問題とは、政府、民間、市民社会など幅広い主体が直面する課題や負の外部性と広義に定義される。つまり、公共価値の共創とは、政府政策の共創だけでなく、他の市民的・半公共的アクターとの共創でもある。</a:t>
            </a:r>
          </a:p>
        </p:txBody>
      </p:sp>
      <p:sp>
        <p:nvSpPr>
          <p:cNvPr id="4" name="スライド番号プレースホルダー 3">
            <a:extLst>
              <a:ext uri="{FF2B5EF4-FFF2-40B4-BE49-F238E27FC236}">
                <a16:creationId xmlns:a16="http://schemas.microsoft.com/office/drawing/2014/main" id="{757AA071-032D-97DA-F0CE-631095BB404F}"/>
              </a:ext>
            </a:extLst>
          </p:cNvPr>
          <p:cNvSpPr>
            <a:spLocks noGrp="1"/>
          </p:cNvSpPr>
          <p:nvPr>
            <p:ph type="sldNum" sz="quarter" idx="12"/>
          </p:nvPr>
        </p:nvSpPr>
        <p:spPr/>
        <p:txBody>
          <a:bodyPr/>
          <a:lstStyle/>
          <a:p>
            <a:fld id="{2774AA4E-9D2F-4459-9891-CFC1DA7F7E9B}" type="slidenum">
              <a:rPr kumimoji="1" lang="ja-JP" altLang="en-US" smtClean="0"/>
              <a:t>16</a:t>
            </a:fld>
            <a:endParaRPr kumimoji="1" lang="ja-JP" altLang="en-US"/>
          </a:p>
        </p:txBody>
      </p:sp>
    </p:spTree>
    <p:extLst>
      <p:ext uri="{BB962C8B-B14F-4D97-AF65-F5344CB8AC3E}">
        <p14:creationId xmlns:p14="http://schemas.microsoft.com/office/powerpoint/2010/main" val="32600716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BE2D8D-1F24-C27A-0528-E49D62FBEAF4}"/>
              </a:ext>
            </a:extLst>
          </p:cNvPr>
          <p:cNvSpPr>
            <a:spLocks noGrp="1"/>
          </p:cNvSpPr>
          <p:nvPr>
            <p:ph type="title"/>
          </p:nvPr>
        </p:nvSpPr>
        <p:spPr/>
        <p:txBody>
          <a:bodyPr/>
          <a:lstStyle/>
          <a:p>
            <a:r>
              <a:rPr kumimoji="1" lang="en-US" altLang="ja-JP" dirty="0"/>
              <a:t>Cont.</a:t>
            </a:r>
            <a:endParaRPr kumimoji="1" lang="ja-JP" altLang="en-US" dirty="0"/>
          </a:p>
        </p:txBody>
      </p:sp>
      <p:sp>
        <p:nvSpPr>
          <p:cNvPr id="3" name="コンテンツ プレースホルダー 2">
            <a:extLst>
              <a:ext uri="{FF2B5EF4-FFF2-40B4-BE49-F238E27FC236}">
                <a16:creationId xmlns:a16="http://schemas.microsoft.com/office/drawing/2014/main" id="{2ABC24F5-0104-DD70-6B93-7B951D2064A9}"/>
              </a:ext>
            </a:extLst>
          </p:cNvPr>
          <p:cNvSpPr>
            <a:spLocks noGrp="1"/>
          </p:cNvSpPr>
          <p:nvPr>
            <p:ph idx="1"/>
          </p:nvPr>
        </p:nvSpPr>
        <p:spPr/>
        <p:txBody>
          <a:bodyPr>
            <a:normAutofit fontScale="92500" lnSpcReduction="10000"/>
          </a:bodyPr>
          <a:lstStyle/>
          <a:p>
            <a:r>
              <a:rPr kumimoji="1" lang="en-US" altLang="ja-JP" dirty="0"/>
              <a:t>The following example highlights how public value is not only co-created with government. ‘Patients Like Me’ is a co-creation platform that is initiated and run by patient </a:t>
            </a:r>
            <a:r>
              <a:rPr kumimoji="1" lang="en-US" altLang="ja-JP" dirty="0" err="1"/>
              <a:t>organisations</a:t>
            </a:r>
            <a:r>
              <a:rPr kumimoji="1" lang="en-US" altLang="ja-JP" dirty="0"/>
              <a:t>. On this online data-sharing platform, patients create a health profile to upload data about their experiences, activities, mood and body measures over time to compare their situation with those of fellow patients with the same disease. On an aggregate level, patients produce data about the natural history of the disease (Frost and </a:t>
            </a:r>
            <a:r>
              <a:rPr kumimoji="1" lang="en-US" altLang="ja-JP" dirty="0" err="1"/>
              <a:t>Massagli</a:t>
            </a:r>
            <a:r>
              <a:rPr kumimoji="1" lang="en-US" altLang="ja-JP" dirty="0"/>
              <a:t>, 2008). Based on the data produced, patients sometimes initiate and conduct a clinical study and these activities even resulted in the falsification of a clinical trial that suggested that lithium carbonate could slow the progression of the disease amyotrophic lateral sclerosis (ALS) (Wicks et al, 2011).</a:t>
            </a:r>
            <a:endParaRPr kumimoji="1" lang="ja-JP" altLang="en-US" dirty="0"/>
          </a:p>
        </p:txBody>
      </p:sp>
      <p:sp>
        <p:nvSpPr>
          <p:cNvPr id="4" name="スライド番号プレースホルダー 3">
            <a:extLst>
              <a:ext uri="{FF2B5EF4-FFF2-40B4-BE49-F238E27FC236}">
                <a16:creationId xmlns:a16="http://schemas.microsoft.com/office/drawing/2014/main" id="{84BA4A9F-A8B1-B096-18BE-AFD052EC4CE3}"/>
              </a:ext>
            </a:extLst>
          </p:cNvPr>
          <p:cNvSpPr>
            <a:spLocks noGrp="1"/>
          </p:cNvSpPr>
          <p:nvPr>
            <p:ph type="sldNum" sz="quarter" idx="12"/>
          </p:nvPr>
        </p:nvSpPr>
        <p:spPr/>
        <p:txBody>
          <a:bodyPr/>
          <a:lstStyle/>
          <a:p>
            <a:fld id="{2774AA4E-9D2F-4459-9891-CFC1DA7F7E9B}" type="slidenum">
              <a:rPr kumimoji="1" lang="ja-JP" altLang="en-US" smtClean="0"/>
              <a:t>17</a:t>
            </a:fld>
            <a:endParaRPr kumimoji="1" lang="ja-JP" altLang="en-US"/>
          </a:p>
        </p:txBody>
      </p:sp>
    </p:spTree>
    <p:extLst>
      <p:ext uri="{BB962C8B-B14F-4D97-AF65-F5344CB8AC3E}">
        <p14:creationId xmlns:p14="http://schemas.microsoft.com/office/powerpoint/2010/main" val="10847510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FF9C84-3DAA-7186-295D-3DE6F72C59A6}"/>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FD8A672A-ED0C-CDFB-00EE-42300FD45853}"/>
              </a:ext>
            </a:extLst>
          </p:cNvPr>
          <p:cNvSpPr>
            <a:spLocks noGrp="1"/>
          </p:cNvSpPr>
          <p:nvPr>
            <p:ph idx="1"/>
          </p:nvPr>
        </p:nvSpPr>
        <p:spPr/>
        <p:txBody>
          <a:bodyPr/>
          <a:lstStyle/>
          <a:p>
            <a:r>
              <a:rPr kumimoji="1" lang="ja-JP" altLang="en-US" dirty="0"/>
              <a:t>次の例は、公共価値が政府との共同創造だけではないことを浮き彫りにしている。</a:t>
            </a:r>
            <a:r>
              <a:rPr kumimoji="1" lang="en-US" altLang="ja-JP" dirty="0"/>
              <a:t>Patients Like Me</a:t>
            </a:r>
            <a:r>
              <a:rPr kumimoji="1" lang="ja-JP" altLang="en-US" dirty="0"/>
              <a:t>（私のような患者）」は、患者団体が主導・運営する共創プラットフォームである。このオンライン・データ共有プラットフォーム上で、患者は健康プロファイルを作成し、自分の経験、活動、気分、身体測定に関するデータを長期にわたってアップロードし、同じ病気の患者仲間と自分の状況を比較する。集計レベルでは、患者は病気の自然史に関するデータを作成する（</a:t>
            </a:r>
            <a:r>
              <a:rPr kumimoji="1" lang="en-US" altLang="ja-JP" dirty="0"/>
              <a:t>Frost and </a:t>
            </a:r>
            <a:r>
              <a:rPr kumimoji="1" lang="en-US" altLang="ja-JP" dirty="0" err="1"/>
              <a:t>Massagli</a:t>
            </a:r>
            <a:r>
              <a:rPr kumimoji="1" lang="en-US" altLang="ja-JP" dirty="0"/>
              <a:t>, 2008</a:t>
            </a:r>
            <a:r>
              <a:rPr kumimoji="1" lang="ja-JP" altLang="en-US" dirty="0"/>
              <a:t>）。作成されたデータに基づいて、患者は臨床研究を開始し、実施することもあり、このような活動は、炭酸リチウムが筋萎縮性側索硬化症（</a:t>
            </a:r>
            <a:r>
              <a:rPr kumimoji="1" lang="en-US" altLang="ja-JP" dirty="0"/>
              <a:t>ALS</a:t>
            </a:r>
            <a:r>
              <a:rPr kumimoji="1" lang="ja-JP" altLang="en-US" dirty="0"/>
              <a:t>）という病気の進行を遅らせる可能性があると示唆した臨床試験の改ざんにまでつながった（</a:t>
            </a:r>
            <a:r>
              <a:rPr kumimoji="1" lang="en-US" altLang="ja-JP" dirty="0"/>
              <a:t>Wicks et al, 2011</a:t>
            </a:r>
            <a:r>
              <a:rPr kumimoji="1" lang="ja-JP" altLang="en-US" dirty="0"/>
              <a:t>）。</a:t>
            </a:r>
          </a:p>
        </p:txBody>
      </p:sp>
      <p:sp>
        <p:nvSpPr>
          <p:cNvPr id="4" name="スライド番号プレースホルダー 3">
            <a:extLst>
              <a:ext uri="{FF2B5EF4-FFF2-40B4-BE49-F238E27FC236}">
                <a16:creationId xmlns:a16="http://schemas.microsoft.com/office/drawing/2014/main" id="{DA2B0BB6-A592-40F1-4341-215FFA92F1BF}"/>
              </a:ext>
            </a:extLst>
          </p:cNvPr>
          <p:cNvSpPr>
            <a:spLocks noGrp="1"/>
          </p:cNvSpPr>
          <p:nvPr>
            <p:ph type="sldNum" sz="quarter" idx="12"/>
          </p:nvPr>
        </p:nvSpPr>
        <p:spPr/>
        <p:txBody>
          <a:bodyPr/>
          <a:lstStyle/>
          <a:p>
            <a:fld id="{2774AA4E-9D2F-4459-9891-CFC1DA7F7E9B}" type="slidenum">
              <a:rPr kumimoji="1" lang="ja-JP" altLang="en-US" smtClean="0"/>
              <a:t>18</a:t>
            </a:fld>
            <a:endParaRPr kumimoji="1" lang="ja-JP" altLang="en-US"/>
          </a:p>
        </p:txBody>
      </p:sp>
    </p:spTree>
    <p:extLst>
      <p:ext uri="{BB962C8B-B14F-4D97-AF65-F5344CB8AC3E}">
        <p14:creationId xmlns:p14="http://schemas.microsoft.com/office/powerpoint/2010/main" val="11532772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A98D26C-2EB7-52C3-753E-7EF7E2AD83BD}"/>
              </a:ext>
            </a:extLst>
          </p:cNvPr>
          <p:cNvSpPr>
            <a:spLocks noGrp="1"/>
          </p:cNvSpPr>
          <p:nvPr>
            <p:ph type="title"/>
          </p:nvPr>
        </p:nvSpPr>
        <p:spPr/>
        <p:txBody>
          <a:bodyPr/>
          <a:lstStyle/>
          <a:p>
            <a:r>
              <a:rPr kumimoji="1" lang="en-US" altLang="ja-JP" dirty="0"/>
              <a:t>Layer model of digital platforms for co-creation</a:t>
            </a:r>
            <a:endParaRPr kumimoji="1" lang="ja-JP" altLang="en-US" dirty="0"/>
          </a:p>
        </p:txBody>
      </p:sp>
      <p:graphicFrame>
        <p:nvGraphicFramePr>
          <p:cNvPr id="5" name="コンテンツ プレースホルダー 4">
            <a:extLst>
              <a:ext uri="{FF2B5EF4-FFF2-40B4-BE49-F238E27FC236}">
                <a16:creationId xmlns:a16="http://schemas.microsoft.com/office/drawing/2014/main" id="{5474D294-8BDC-4E3D-AC66-A11DD4E725CD}"/>
              </a:ext>
            </a:extLst>
          </p:cNvPr>
          <p:cNvGraphicFramePr>
            <a:graphicFrameLocks noGrp="1"/>
          </p:cNvGraphicFramePr>
          <p:nvPr>
            <p:ph idx="1"/>
            <p:extLst>
              <p:ext uri="{D42A27DB-BD31-4B8C-83A1-F6EECF244321}">
                <p14:modId xmlns:p14="http://schemas.microsoft.com/office/powerpoint/2010/main" val="1076839788"/>
              </p:ext>
            </p:extLst>
          </p:nvPr>
        </p:nvGraphicFramePr>
        <p:xfrm>
          <a:off x="838200" y="1825625"/>
          <a:ext cx="10515600" cy="1920240"/>
        </p:xfrm>
        <a:graphic>
          <a:graphicData uri="http://schemas.openxmlformats.org/drawingml/2006/table">
            <a:tbl>
              <a:tblPr firstRow="1" bandRow="1">
                <a:tableStyleId>{5940675A-B579-460E-94D1-54222C63F5DA}</a:tableStyleId>
              </a:tblPr>
              <a:tblGrid>
                <a:gridCol w="5257800">
                  <a:extLst>
                    <a:ext uri="{9D8B030D-6E8A-4147-A177-3AD203B41FA5}">
                      <a16:colId xmlns:a16="http://schemas.microsoft.com/office/drawing/2014/main" val="3603368618"/>
                    </a:ext>
                  </a:extLst>
                </a:gridCol>
                <a:gridCol w="5257800">
                  <a:extLst>
                    <a:ext uri="{9D8B030D-6E8A-4147-A177-3AD203B41FA5}">
                      <a16:colId xmlns:a16="http://schemas.microsoft.com/office/drawing/2014/main" val="4180714940"/>
                    </a:ext>
                  </a:extLst>
                </a:gridCol>
              </a:tblGrid>
              <a:tr h="370840">
                <a:tc gridSpan="2">
                  <a:txBody>
                    <a:bodyPr/>
                    <a:lstStyle/>
                    <a:p>
                      <a:pPr algn="ctr"/>
                      <a:r>
                        <a:rPr kumimoji="1" lang="en-US" altLang="ja-JP" dirty="0"/>
                        <a:t>Societal layer</a:t>
                      </a:r>
                    </a:p>
                    <a:p>
                      <a:pPr algn="ctr"/>
                      <a:r>
                        <a:rPr kumimoji="1" lang="en-US" altLang="ja-JP" dirty="0"/>
                        <a:t>Narrow or broad public value?</a:t>
                      </a:r>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266993445"/>
                  </a:ext>
                </a:extLst>
              </a:tr>
              <a:tr h="370840">
                <a:tc>
                  <a:txBody>
                    <a:bodyPr/>
                    <a:lstStyle/>
                    <a:p>
                      <a:pPr algn="ctr"/>
                      <a:r>
                        <a:rPr kumimoji="1" lang="en-US" altLang="ja-JP" dirty="0"/>
                        <a:t>Governance layer</a:t>
                      </a:r>
                    </a:p>
                    <a:p>
                      <a:pPr algn="ctr"/>
                      <a:r>
                        <a:rPr kumimoji="1" lang="en-US" altLang="ja-JP" dirty="0"/>
                        <a:t>Public, private or civil society platform?</a:t>
                      </a:r>
                      <a:endParaRPr kumimoji="1" lang="ja-JP" altLang="en-US" dirty="0"/>
                    </a:p>
                  </a:txBody>
                  <a:tcPr/>
                </a:tc>
                <a:tc>
                  <a:txBody>
                    <a:bodyPr/>
                    <a:lstStyle/>
                    <a:p>
                      <a:pPr algn="ctr"/>
                      <a:r>
                        <a:rPr kumimoji="1" lang="en-US" altLang="ja-JP" dirty="0"/>
                        <a:t>Individual user layer</a:t>
                      </a:r>
                    </a:p>
                    <a:p>
                      <a:pPr algn="ctr"/>
                      <a:r>
                        <a:rPr kumimoji="1" lang="en-US" altLang="ja-JP" dirty="0"/>
                        <a:t>Individual, group or public incentives?</a:t>
                      </a:r>
                      <a:endParaRPr kumimoji="1" lang="ja-JP" altLang="en-US" dirty="0"/>
                    </a:p>
                  </a:txBody>
                  <a:tcPr/>
                </a:tc>
                <a:extLst>
                  <a:ext uri="{0D108BD9-81ED-4DB2-BD59-A6C34878D82A}">
                    <a16:rowId xmlns:a16="http://schemas.microsoft.com/office/drawing/2014/main" val="4072937188"/>
                  </a:ext>
                </a:extLst>
              </a:tr>
              <a:tr h="370840">
                <a:tc gridSpan="2">
                  <a:txBody>
                    <a:bodyPr/>
                    <a:lstStyle/>
                    <a:p>
                      <a:pPr algn="ctr"/>
                      <a:r>
                        <a:rPr kumimoji="1" lang="en-US" altLang="ja-JP" dirty="0"/>
                        <a:t>Technological layer</a:t>
                      </a:r>
                    </a:p>
                    <a:p>
                      <a:pPr algn="ctr"/>
                      <a:r>
                        <a:rPr kumimoji="1" lang="en-US" altLang="ja-JP" dirty="0"/>
                        <a:t>Open or closed architecture?</a:t>
                      </a:r>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593842006"/>
                  </a:ext>
                </a:extLst>
              </a:tr>
            </a:tbl>
          </a:graphicData>
        </a:graphic>
      </p:graphicFrame>
      <p:sp>
        <p:nvSpPr>
          <p:cNvPr id="4" name="スライド番号プレースホルダー 3">
            <a:extLst>
              <a:ext uri="{FF2B5EF4-FFF2-40B4-BE49-F238E27FC236}">
                <a16:creationId xmlns:a16="http://schemas.microsoft.com/office/drawing/2014/main" id="{6CBC325D-6106-532F-B166-28AAAE31730E}"/>
              </a:ext>
            </a:extLst>
          </p:cNvPr>
          <p:cNvSpPr>
            <a:spLocks noGrp="1"/>
          </p:cNvSpPr>
          <p:nvPr>
            <p:ph type="sldNum" sz="quarter" idx="12"/>
          </p:nvPr>
        </p:nvSpPr>
        <p:spPr/>
        <p:txBody>
          <a:bodyPr/>
          <a:lstStyle/>
          <a:p>
            <a:fld id="{2774AA4E-9D2F-4459-9891-CFC1DA7F7E9B}" type="slidenum">
              <a:rPr kumimoji="1" lang="ja-JP" altLang="en-US" smtClean="0"/>
              <a:t>19</a:t>
            </a:fld>
            <a:endParaRPr kumimoji="1" lang="ja-JP" altLang="en-US"/>
          </a:p>
        </p:txBody>
      </p:sp>
    </p:spTree>
    <p:extLst>
      <p:ext uri="{BB962C8B-B14F-4D97-AF65-F5344CB8AC3E}">
        <p14:creationId xmlns:p14="http://schemas.microsoft.com/office/powerpoint/2010/main" val="21537524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036C69-15B5-FB95-6810-AA177FCD3BDE}"/>
              </a:ext>
            </a:extLst>
          </p:cNvPr>
          <p:cNvSpPr>
            <a:spLocks noGrp="1"/>
          </p:cNvSpPr>
          <p:nvPr>
            <p:ph type="title"/>
          </p:nvPr>
        </p:nvSpPr>
        <p:spPr/>
        <p:txBody>
          <a:bodyPr>
            <a:normAutofit/>
          </a:bodyPr>
          <a:lstStyle/>
          <a:p>
            <a:pPr algn="ctr"/>
            <a:r>
              <a:rPr kumimoji="1" lang="ja-JP" altLang="en-US" dirty="0"/>
              <a:t>市民と行政が目指す先</a:t>
            </a:r>
            <a:br>
              <a:rPr kumimoji="1" lang="en-US" altLang="ja-JP" dirty="0"/>
            </a:br>
            <a:r>
              <a:rPr kumimoji="1" lang="ja-JP" altLang="en-US" dirty="0"/>
              <a:t>（</a:t>
            </a:r>
            <a:r>
              <a:rPr lang="ja-JP" altLang="en-US" dirty="0">
                <a:solidFill>
                  <a:schemeClr val="tx1"/>
                </a:solidFill>
              </a:rPr>
              <a:t>公共価値を共に</a:t>
            </a:r>
            <a:r>
              <a:rPr lang="ja-JP" altLang="ja-JP" dirty="0">
                <a:solidFill>
                  <a:schemeClr val="tx1"/>
                </a:solidFill>
              </a:rPr>
              <a:t>追求</a:t>
            </a:r>
            <a:r>
              <a:rPr kumimoji="1" lang="ja-JP" altLang="en-US" dirty="0"/>
              <a:t>）</a:t>
            </a:r>
          </a:p>
        </p:txBody>
      </p:sp>
      <p:sp>
        <p:nvSpPr>
          <p:cNvPr id="8" name="テキスト プレースホルダー 7">
            <a:extLst>
              <a:ext uri="{FF2B5EF4-FFF2-40B4-BE49-F238E27FC236}">
                <a16:creationId xmlns:a16="http://schemas.microsoft.com/office/drawing/2014/main" id="{880CE2A5-2A71-C128-5FB4-EB511D149D4D}"/>
              </a:ext>
            </a:extLst>
          </p:cNvPr>
          <p:cNvSpPr>
            <a:spLocks noGrp="1"/>
          </p:cNvSpPr>
          <p:nvPr>
            <p:ph type="body" idx="1"/>
          </p:nvPr>
        </p:nvSpPr>
        <p:spPr>
          <a:xfrm>
            <a:off x="836611" y="1681163"/>
            <a:ext cx="5157787" cy="823912"/>
          </a:xfrm>
        </p:spPr>
        <p:txBody>
          <a:bodyPr>
            <a:normAutofit fontScale="92500"/>
          </a:bodyPr>
          <a:lstStyle/>
          <a:p>
            <a:r>
              <a:rPr kumimoji="1" lang="ja-JP" altLang="en-US" sz="3600" dirty="0"/>
              <a:t>市民はよりスマートになろう</a:t>
            </a:r>
            <a:endParaRPr lang="ja-JP" altLang="en-US" sz="3600" dirty="0"/>
          </a:p>
        </p:txBody>
      </p:sp>
      <p:graphicFrame>
        <p:nvGraphicFramePr>
          <p:cNvPr id="15" name="コンテンツ プレースホルダー 8">
            <a:extLst>
              <a:ext uri="{FF2B5EF4-FFF2-40B4-BE49-F238E27FC236}">
                <a16:creationId xmlns:a16="http://schemas.microsoft.com/office/drawing/2014/main" id="{8422078A-C5B5-02F5-8EBF-1241F16E0EA8}"/>
              </a:ext>
            </a:extLst>
          </p:cNvPr>
          <p:cNvGraphicFramePr>
            <a:graphicFrameLocks noGrp="1"/>
          </p:cNvGraphicFramePr>
          <p:nvPr>
            <p:ph sz="half" idx="2"/>
          </p:nvPr>
        </p:nvGraphicFramePr>
        <p:xfrm>
          <a:off x="839789" y="2505075"/>
          <a:ext cx="5157787" cy="36845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テキスト プレースホルダー 9">
            <a:extLst>
              <a:ext uri="{FF2B5EF4-FFF2-40B4-BE49-F238E27FC236}">
                <a16:creationId xmlns:a16="http://schemas.microsoft.com/office/drawing/2014/main" id="{2768D3CF-518C-7D95-0D9D-3409AF4046E6}"/>
              </a:ext>
            </a:extLst>
          </p:cNvPr>
          <p:cNvSpPr>
            <a:spLocks noGrp="1"/>
          </p:cNvSpPr>
          <p:nvPr>
            <p:ph type="body" sz="quarter" idx="3"/>
          </p:nvPr>
        </p:nvSpPr>
        <p:spPr/>
        <p:txBody>
          <a:bodyPr>
            <a:normAutofit fontScale="92500"/>
          </a:bodyPr>
          <a:lstStyle/>
          <a:p>
            <a:r>
              <a:rPr lang="ja-JP" altLang="en-US" sz="3600" dirty="0"/>
              <a:t>行政は本来のあり方に戻ろう</a:t>
            </a:r>
          </a:p>
        </p:txBody>
      </p:sp>
      <p:sp>
        <p:nvSpPr>
          <p:cNvPr id="7" name="スライド番号プレースホルダー 6">
            <a:extLst>
              <a:ext uri="{FF2B5EF4-FFF2-40B4-BE49-F238E27FC236}">
                <a16:creationId xmlns:a16="http://schemas.microsoft.com/office/drawing/2014/main" id="{0EFE0AF2-4A1E-8A7C-0B4F-CF9A8DAE195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774AA4E-9D2F-4459-9891-CFC1DA7F7E9B}"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graphicFrame>
        <p:nvGraphicFramePr>
          <p:cNvPr id="5" name="コンテンツ プレースホルダー 8">
            <a:extLst>
              <a:ext uri="{FF2B5EF4-FFF2-40B4-BE49-F238E27FC236}">
                <a16:creationId xmlns:a16="http://schemas.microsoft.com/office/drawing/2014/main" id="{3D113B61-36AA-23B4-A84B-E01D51C0B4FF}"/>
              </a:ext>
            </a:extLst>
          </p:cNvPr>
          <p:cNvGraphicFramePr>
            <a:graphicFrameLocks/>
          </p:cNvGraphicFramePr>
          <p:nvPr/>
        </p:nvGraphicFramePr>
        <p:xfrm>
          <a:off x="6194426" y="2505075"/>
          <a:ext cx="5157787" cy="368458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449780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7772DD2-8F34-03C4-58A0-C339AC3BC519}"/>
              </a:ext>
            </a:extLst>
          </p:cNvPr>
          <p:cNvSpPr>
            <a:spLocks noGrp="1"/>
          </p:cNvSpPr>
          <p:nvPr>
            <p:ph type="title"/>
          </p:nvPr>
        </p:nvSpPr>
        <p:spPr/>
        <p:txBody>
          <a:bodyPr/>
          <a:lstStyle/>
          <a:p>
            <a:r>
              <a:rPr kumimoji="1" lang="ja-JP" altLang="en-US" dirty="0"/>
              <a:t>共創のためのデジタル・プラットフォームのレイヤーモデル</a:t>
            </a:r>
          </a:p>
        </p:txBody>
      </p:sp>
      <p:sp>
        <p:nvSpPr>
          <p:cNvPr id="3" name="コンテンツ プレースホルダー 2">
            <a:extLst>
              <a:ext uri="{FF2B5EF4-FFF2-40B4-BE49-F238E27FC236}">
                <a16:creationId xmlns:a16="http://schemas.microsoft.com/office/drawing/2014/main" id="{4B218735-E1DC-523C-4190-6A0E499F5BC5}"/>
              </a:ext>
            </a:extLst>
          </p:cNvPr>
          <p:cNvSpPr>
            <a:spLocks noGrp="1"/>
          </p:cNvSpPr>
          <p:nvPr>
            <p:ph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66BBE34E-FE85-C9ED-918D-0AA4F476D65A}"/>
              </a:ext>
            </a:extLst>
          </p:cNvPr>
          <p:cNvSpPr>
            <a:spLocks noGrp="1"/>
          </p:cNvSpPr>
          <p:nvPr>
            <p:ph type="sldNum" sz="quarter" idx="12"/>
          </p:nvPr>
        </p:nvSpPr>
        <p:spPr/>
        <p:txBody>
          <a:bodyPr/>
          <a:lstStyle/>
          <a:p>
            <a:fld id="{2774AA4E-9D2F-4459-9891-CFC1DA7F7E9B}" type="slidenum">
              <a:rPr kumimoji="1" lang="ja-JP" altLang="en-US" smtClean="0"/>
              <a:t>20</a:t>
            </a:fld>
            <a:endParaRPr kumimoji="1" lang="ja-JP" altLang="en-US"/>
          </a:p>
        </p:txBody>
      </p:sp>
      <p:graphicFrame>
        <p:nvGraphicFramePr>
          <p:cNvPr id="7" name="コンテンツ プレースホルダー 4">
            <a:extLst>
              <a:ext uri="{FF2B5EF4-FFF2-40B4-BE49-F238E27FC236}">
                <a16:creationId xmlns:a16="http://schemas.microsoft.com/office/drawing/2014/main" id="{97B4520B-A968-D686-B3EE-C76E0672CA67}"/>
              </a:ext>
            </a:extLst>
          </p:cNvPr>
          <p:cNvGraphicFramePr>
            <a:graphicFrameLocks/>
          </p:cNvGraphicFramePr>
          <p:nvPr>
            <p:extLst>
              <p:ext uri="{D42A27DB-BD31-4B8C-83A1-F6EECF244321}">
                <p14:modId xmlns:p14="http://schemas.microsoft.com/office/powerpoint/2010/main" val="1275603502"/>
              </p:ext>
            </p:extLst>
          </p:nvPr>
        </p:nvGraphicFramePr>
        <p:xfrm>
          <a:off x="838200" y="1825625"/>
          <a:ext cx="10515600" cy="1920240"/>
        </p:xfrm>
        <a:graphic>
          <a:graphicData uri="http://schemas.openxmlformats.org/drawingml/2006/table">
            <a:tbl>
              <a:tblPr firstRow="1" bandRow="1">
                <a:tableStyleId>{5940675A-B579-460E-94D1-54222C63F5DA}</a:tableStyleId>
              </a:tblPr>
              <a:tblGrid>
                <a:gridCol w="5257800">
                  <a:extLst>
                    <a:ext uri="{9D8B030D-6E8A-4147-A177-3AD203B41FA5}">
                      <a16:colId xmlns:a16="http://schemas.microsoft.com/office/drawing/2014/main" val="3603368618"/>
                    </a:ext>
                  </a:extLst>
                </a:gridCol>
                <a:gridCol w="5257800">
                  <a:extLst>
                    <a:ext uri="{9D8B030D-6E8A-4147-A177-3AD203B41FA5}">
                      <a16:colId xmlns:a16="http://schemas.microsoft.com/office/drawing/2014/main" val="4180714940"/>
                    </a:ext>
                  </a:extLst>
                </a:gridCol>
              </a:tblGrid>
              <a:tr h="370840">
                <a:tc gridSpan="2">
                  <a:txBody>
                    <a:bodyPr/>
                    <a:lstStyle/>
                    <a:p>
                      <a:pPr algn="ctr"/>
                      <a:r>
                        <a:rPr kumimoji="1" lang="ja-JP" altLang="en-US" dirty="0"/>
                        <a:t>社会レイヤー</a:t>
                      </a:r>
                      <a:endParaRPr kumimoji="1" lang="en-US" altLang="ja-JP" dirty="0"/>
                    </a:p>
                    <a:p>
                      <a:pPr algn="ctr"/>
                      <a:r>
                        <a:rPr kumimoji="1" lang="ja-JP" altLang="en-US" dirty="0"/>
                        <a:t>狭い公共価値か広い公共価値か？</a:t>
                      </a:r>
                    </a:p>
                  </a:txBody>
                  <a:tcPr/>
                </a:tc>
                <a:tc hMerge="1">
                  <a:txBody>
                    <a:bodyPr/>
                    <a:lstStyle/>
                    <a:p>
                      <a:endParaRPr kumimoji="1" lang="ja-JP" altLang="en-US" dirty="0"/>
                    </a:p>
                  </a:txBody>
                  <a:tcPr/>
                </a:tc>
                <a:extLst>
                  <a:ext uri="{0D108BD9-81ED-4DB2-BD59-A6C34878D82A}">
                    <a16:rowId xmlns:a16="http://schemas.microsoft.com/office/drawing/2014/main" val="3266993445"/>
                  </a:ext>
                </a:extLst>
              </a:tr>
              <a:tr h="370840">
                <a:tc>
                  <a:txBody>
                    <a:bodyPr/>
                    <a:lstStyle/>
                    <a:p>
                      <a:pPr algn="ctr"/>
                      <a:r>
                        <a:rPr kumimoji="1" lang="ja-JP" altLang="en-US" dirty="0"/>
                        <a:t>ガバナンスレイヤー</a:t>
                      </a:r>
                      <a:endParaRPr kumimoji="1" lang="en-US" altLang="ja-JP" dirty="0"/>
                    </a:p>
                    <a:p>
                      <a:pPr algn="ctr"/>
                      <a:r>
                        <a:rPr kumimoji="1" lang="ja-JP" altLang="en-US" dirty="0"/>
                        <a:t>公共、民間、市民社会のプラットフォーム</a:t>
                      </a:r>
                    </a:p>
                  </a:txBody>
                  <a:tcPr/>
                </a:tc>
                <a:tc>
                  <a:txBody>
                    <a:bodyPr/>
                    <a:lstStyle/>
                    <a:p>
                      <a:pPr algn="ctr"/>
                      <a:r>
                        <a:rPr kumimoji="1" lang="ja-JP" altLang="en-US" dirty="0"/>
                        <a:t>個人ユーザーレイヤー</a:t>
                      </a:r>
                      <a:endParaRPr kumimoji="1" lang="en-US" altLang="ja-JP" dirty="0"/>
                    </a:p>
                    <a:p>
                      <a:pPr algn="ctr"/>
                      <a:r>
                        <a:rPr kumimoji="1" lang="ja-JP" altLang="en-US" dirty="0"/>
                        <a:t>個人、グループ、公的インセンティブ？</a:t>
                      </a:r>
                    </a:p>
                  </a:txBody>
                  <a:tcPr/>
                </a:tc>
                <a:extLst>
                  <a:ext uri="{0D108BD9-81ED-4DB2-BD59-A6C34878D82A}">
                    <a16:rowId xmlns:a16="http://schemas.microsoft.com/office/drawing/2014/main" val="4072937188"/>
                  </a:ext>
                </a:extLst>
              </a:tr>
              <a:tr h="370840">
                <a:tc gridSpan="2">
                  <a:txBody>
                    <a:bodyPr/>
                    <a:lstStyle/>
                    <a:p>
                      <a:pPr algn="ctr"/>
                      <a:r>
                        <a:rPr kumimoji="1" lang="ja-JP" altLang="en-US" dirty="0"/>
                        <a:t>技術レイヤー</a:t>
                      </a:r>
                      <a:endParaRPr kumimoji="1" lang="en-US" altLang="ja-JP" dirty="0"/>
                    </a:p>
                    <a:p>
                      <a:pPr algn="ctr"/>
                      <a:r>
                        <a:rPr kumimoji="1" lang="ja-JP" altLang="en-US" dirty="0"/>
                        <a:t>オープンかクローズドか？</a:t>
                      </a:r>
                    </a:p>
                  </a:txBody>
                  <a:tcPr/>
                </a:tc>
                <a:tc hMerge="1">
                  <a:txBody>
                    <a:bodyPr/>
                    <a:lstStyle/>
                    <a:p>
                      <a:endParaRPr kumimoji="1" lang="ja-JP" altLang="en-US" dirty="0"/>
                    </a:p>
                  </a:txBody>
                  <a:tcPr/>
                </a:tc>
                <a:extLst>
                  <a:ext uri="{0D108BD9-81ED-4DB2-BD59-A6C34878D82A}">
                    <a16:rowId xmlns:a16="http://schemas.microsoft.com/office/drawing/2014/main" val="2593842006"/>
                  </a:ext>
                </a:extLst>
              </a:tr>
            </a:tbl>
          </a:graphicData>
        </a:graphic>
      </p:graphicFrame>
    </p:spTree>
    <p:extLst>
      <p:ext uri="{BB962C8B-B14F-4D97-AF65-F5344CB8AC3E}">
        <p14:creationId xmlns:p14="http://schemas.microsoft.com/office/powerpoint/2010/main" val="8333803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a:extLst>
              <a:ext uri="{FF2B5EF4-FFF2-40B4-BE49-F238E27FC236}">
                <a16:creationId xmlns:a16="http://schemas.microsoft.com/office/drawing/2014/main" id="{B215C9AF-27E8-5223-886E-EB5B11DE0C8D}"/>
              </a:ext>
            </a:extLst>
          </p:cNvPr>
          <p:cNvSpPr>
            <a:spLocks noGrp="1"/>
          </p:cNvSpPr>
          <p:nvPr>
            <p:ph type="title"/>
          </p:nvPr>
        </p:nvSpPr>
        <p:spPr/>
        <p:txBody>
          <a:bodyPr/>
          <a:lstStyle/>
          <a:p>
            <a:r>
              <a:rPr lang="ja-JP" altLang="en-US" dirty="0"/>
              <a:t>市民が</a:t>
            </a:r>
            <a:r>
              <a:rPr kumimoji="1" lang="ja-JP" altLang="en-US" sz="4400" dirty="0"/>
              <a:t>よりスマートになるために</a:t>
            </a:r>
            <a:endParaRPr lang="ja-JP" altLang="en-US" dirty="0"/>
          </a:p>
        </p:txBody>
      </p:sp>
      <p:sp>
        <p:nvSpPr>
          <p:cNvPr id="9" name="コンテンツ プレースホルダー 8">
            <a:extLst>
              <a:ext uri="{FF2B5EF4-FFF2-40B4-BE49-F238E27FC236}">
                <a16:creationId xmlns:a16="http://schemas.microsoft.com/office/drawing/2014/main" id="{A77CD1C1-A15D-B3ED-6232-0B1831C97313}"/>
              </a:ext>
            </a:extLst>
          </p:cNvPr>
          <p:cNvSpPr>
            <a:spLocks noGrp="1"/>
          </p:cNvSpPr>
          <p:nvPr>
            <p:ph idx="1"/>
          </p:nvPr>
        </p:nvSpPr>
        <p:spPr/>
        <p:txBody>
          <a:bodyPr>
            <a:normAutofit fontScale="92500" lnSpcReduction="10000"/>
          </a:bodyPr>
          <a:lstStyle/>
          <a:p>
            <a:pPr marL="514350" indent="-514350">
              <a:buFont typeface="+mj-lt"/>
              <a:buAutoNum type="arabicPeriod"/>
            </a:pPr>
            <a:r>
              <a:rPr lang="ja-JP" altLang="en-US" dirty="0"/>
              <a:t>ワークライフバランスにソーシャル活動を加える（</a:t>
            </a:r>
            <a:r>
              <a:rPr lang="en-US" altLang="ja-JP" u="sng" dirty="0"/>
              <a:t>WLSB</a:t>
            </a:r>
            <a:r>
              <a:rPr lang="ja-JP" altLang="en-US" dirty="0"/>
              <a:t>のすすめ）</a:t>
            </a:r>
            <a:endParaRPr lang="en-US" altLang="ja-JP" dirty="0"/>
          </a:p>
          <a:p>
            <a:pPr lvl="1"/>
            <a:r>
              <a:rPr lang="ja-JP" altLang="en-US" u="sng" dirty="0"/>
              <a:t>社会的推進のため従業員が休暇中などに行った社会貢献活動を</a:t>
            </a:r>
            <a:r>
              <a:rPr lang="en-US" altLang="ja-JP" u="sng" dirty="0"/>
              <a:t>CSR</a:t>
            </a:r>
            <a:r>
              <a:rPr lang="ja-JP" altLang="en-US" u="sng" dirty="0"/>
              <a:t>にカウント</a:t>
            </a:r>
            <a:endParaRPr lang="en-US" altLang="ja-JP" u="sng" dirty="0"/>
          </a:p>
          <a:p>
            <a:pPr lvl="1"/>
            <a:r>
              <a:rPr lang="ja-JP" altLang="en-US" dirty="0">
                <a:hlinkClick r:id="rId3"/>
              </a:rPr>
              <a:t>ワーク・ライフ・ソーシャルバランス</a:t>
            </a:r>
            <a:r>
              <a:rPr lang="ja-JP" altLang="en-US" dirty="0"/>
              <a:t>（</a:t>
            </a:r>
            <a:r>
              <a:rPr lang="en-US" altLang="ja-JP" dirty="0"/>
              <a:t>K &amp; Partners</a:t>
            </a:r>
            <a:r>
              <a:rPr lang="ja-JP" altLang="en-US" dirty="0"/>
              <a:t>代表取締役社長の川島高之氏）</a:t>
            </a:r>
            <a:endParaRPr lang="en-US" altLang="ja-JP" dirty="0"/>
          </a:p>
          <a:p>
            <a:pPr marL="514350" indent="-514350">
              <a:buFont typeface="+mj-lt"/>
              <a:buAutoNum type="arabicPeriod"/>
            </a:pPr>
            <a:endParaRPr lang="en-US" altLang="ja-JP" dirty="0"/>
          </a:p>
          <a:p>
            <a:pPr marL="514350" indent="-514350">
              <a:buFont typeface="+mj-lt"/>
              <a:buAutoNum type="arabicPeriod"/>
            </a:pPr>
            <a:r>
              <a:rPr lang="ja-JP" altLang="en-US" u="sng" dirty="0"/>
              <a:t>相互信頼</a:t>
            </a:r>
            <a:r>
              <a:rPr lang="ja-JP" altLang="en-US" dirty="0"/>
              <a:t>を構築する（本音で語りあう中から共通点を見いだす）</a:t>
            </a:r>
            <a:endParaRPr lang="en-US" altLang="ja-JP" dirty="0"/>
          </a:p>
          <a:p>
            <a:pPr lvl="1"/>
            <a:r>
              <a:rPr lang="ja-JP" altLang="en-US" dirty="0">
                <a:hlinkClick r:id="rId4"/>
              </a:rPr>
              <a:t>ぼくたちの哲学教室</a:t>
            </a:r>
            <a:r>
              <a:rPr lang="ja-JP" altLang="en-US" dirty="0"/>
              <a:t>（北アイルランド公立小学校の授業から）</a:t>
            </a:r>
            <a:endParaRPr lang="en-US" altLang="ja-JP" dirty="0"/>
          </a:p>
          <a:p>
            <a:pPr marL="514350" indent="-514350">
              <a:buFont typeface="+mj-lt"/>
              <a:buAutoNum type="arabicPeriod"/>
            </a:pPr>
            <a:endParaRPr lang="en-US" altLang="ja-JP" dirty="0"/>
          </a:p>
          <a:p>
            <a:pPr marL="514350" indent="-514350">
              <a:buFont typeface="+mj-lt"/>
              <a:buAutoNum type="arabicPeriod"/>
            </a:pPr>
            <a:r>
              <a:rPr lang="ja-JP" altLang="en-US" u="sng" dirty="0"/>
              <a:t>お互いさまの助け合い</a:t>
            </a:r>
            <a:r>
              <a:rPr lang="ja-JP" altLang="en-US" dirty="0"/>
              <a:t>を自然に行う（助け合いの互恵を自然に習得する）</a:t>
            </a:r>
            <a:endParaRPr lang="en-US" altLang="ja-JP" dirty="0"/>
          </a:p>
          <a:p>
            <a:pPr lvl="1"/>
            <a:r>
              <a:rPr lang="ja-JP" altLang="en-US" dirty="0">
                <a:hlinkClick r:id="rId5"/>
              </a:rPr>
              <a:t>気軽な助け合いができる社会をめざして</a:t>
            </a:r>
            <a:r>
              <a:rPr lang="ja-JP" altLang="en-US" dirty="0"/>
              <a:t>（</a:t>
            </a:r>
            <a:r>
              <a:rPr lang="zh-CN" altLang="en-US" dirty="0"/>
              <a:t>香川県土庄町立土庄中学校</a:t>
            </a:r>
            <a:r>
              <a:rPr lang="ja-JP" altLang="en-US" dirty="0"/>
              <a:t>一年）</a:t>
            </a:r>
            <a:endParaRPr lang="en-US" altLang="ja-JP" dirty="0"/>
          </a:p>
          <a:p>
            <a:pPr marL="914400" lvl="1" indent="-457200">
              <a:buFont typeface="+mj-lt"/>
              <a:buAutoNum type="arabicPeriod"/>
            </a:pPr>
            <a:endParaRPr lang="en-US" altLang="ja-JP" dirty="0"/>
          </a:p>
          <a:p>
            <a:pPr marL="514350" indent="-514350">
              <a:buFont typeface="+mj-lt"/>
              <a:buAutoNum type="arabicPeriod"/>
            </a:pPr>
            <a:r>
              <a:rPr lang="ja-JP" altLang="en-US" dirty="0"/>
              <a:t>以上の結果・・・</a:t>
            </a:r>
            <a:r>
              <a:rPr lang="ja-JP" altLang="en-US" b="1" u="sng" dirty="0"/>
              <a:t>コミュニティの再構築と社会の持続的レベルアップ</a:t>
            </a:r>
            <a:r>
              <a:rPr lang="ja-JP" altLang="en-US" dirty="0"/>
              <a:t>を目指す</a:t>
            </a:r>
            <a:endParaRPr lang="en-US" altLang="ja-JP" dirty="0"/>
          </a:p>
          <a:p>
            <a:endParaRPr lang="en-US" altLang="ja-JP" dirty="0"/>
          </a:p>
          <a:p>
            <a:pPr marL="0" indent="0">
              <a:buNone/>
            </a:pPr>
            <a:endParaRPr lang="en-US" altLang="ja-JP" dirty="0"/>
          </a:p>
          <a:p>
            <a:endParaRPr lang="en-US" altLang="ja-JP" dirty="0"/>
          </a:p>
          <a:p>
            <a:endParaRPr lang="ja-JP" altLang="en-US" dirty="0"/>
          </a:p>
        </p:txBody>
      </p:sp>
      <p:sp>
        <p:nvSpPr>
          <p:cNvPr id="7" name="スライド番号プレースホルダー 6">
            <a:extLst>
              <a:ext uri="{FF2B5EF4-FFF2-40B4-BE49-F238E27FC236}">
                <a16:creationId xmlns:a16="http://schemas.microsoft.com/office/drawing/2014/main" id="{15C29BB9-FD30-83F9-8022-05E932EA555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774AA4E-9D2F-4459-9891-CFC1DA7F7E9B}"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
        <p:nvSpPr>
          <p:cNvPr id="2" name="四角形: 角を丸くする 1">
            <a:extLst>
              <a:ext uri="{FF2B5EF4-FFF2-40B4-BE49-F238E27FC236}">
                <a16:creationId xmlns:a16="http://schemas.microsoft.com/office/drawing/2014/main" id="{051F8B3E-E6B5-C5AE-2166-C497299C192D}"/>
              </a:ext>
            </a:extLst>
          </p:cNvPr>
          <p:cNvSpPr/>
          <p:nvPr/>
        </p:nvSpPr>
        <p:spPr>
          <a:xfrm>
            <a:off x="3140765" y="6190503"/>
            <a:ext cx="5910470" cy="639672"/>
          </a:xfrm>
          <a:prstGeom prst="roundRect">
            <a:avLst/>
          </a:prstGeom>
          <a:gradFill flip="none" rotWithShape="1">
            <a:gsLst>
              <a:gs pos="0">
                <a:srgbClr val="FFE400"/>
              </a:gs>
              <a:gs pos="48000">
                <a:srgbClr val="FFE400"/>
              </a:gs>
              <a:gs pos="100000">
                <a:srgbClr val="FFE400"/>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ＭＳ Ｐゴシック" panose="020B0600070205080204" pitchFamily="50" charset="-128"/>
                <a:ea typeface="ＭＳ Ｐゴシック" panose="020B0600070205080204" pitchFamily="50" charset="-128"/>
                <a:cs typeface="+mn-cs"/>
              </a:rPr>
              <a:t>DX</a:t>
            </a:r>
            <a:r>
              <a:rPr kumimoji="1" lang="ja-JP" altLang="en-US" sz="20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ＭＳ Ｐゴシック" panose="020B0600070205080204" pitchFamily="50" charset="-128"/>
                <a:ea typeface="ＭＳ Ｐゴシック" panose="020B0600070205080204" pitchFamily="50" charset="-128"/>
                <a:cs typeface="+mn-cs"/>
              </a:rPr>
              <a:t>がこれらをどのようにサポ－トできるか</a:t>
            </a:r>
            <a:endParaRPr kumimoji="1" lang="en-US" altLang="ja-JP" sz="20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ＭＳ Ｐゴシック" panose="020B0600070205080204" pitchFamily="50" charset="-128"/>
              <a:ea typeface="ＭＳ Ｐゴシック" panose="020B0600070205080204" pitchFamily="50" charset="-128"/>
              <a:cs typeface="+mn-cs"/>
            </a:endParaRPr>
          </a:p>
        </p:txBody>
      </p:sp>
    </p:spTree>
    <p:extLst>
      <p:ext uri="{BB962C8B-B14F-4D97-AF65-F5344CB8AC3E}">
        <p14:creationId xmlns:p14="http://schemas.microsoft.com/office/powerpoint/2010/main" val="7136895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264A387-EE06-7151-530D-62F442173530}"/>
              </a:ext>
            </a:extLst>
          </p:cNvPr>
          <p:cNvSpPr>
            <a:spLocks noGrp="1"/>
          </p:cNvSpPr>
          <p:nvPr>
            <p:ph type="title"/>
          </p:nvPr>
        </p:nvSpPr>
        <p:spPr/>
        <p:txBody>
          <a:bodyPr/>
          <a:lstStyle/>
          <a:p>
            <a:r>
              <a:rPr lang="ja-JP" altLang="en-US"/>
              <a:t>ケネディ大統領就任演説</a:t>
            </a:r>
            <a:endParaRPr kumimoji="1" lang="ja-JP" altLang="en-US" dirty="0"/>
          </a:p>
        </p:txBody>
      </p:sp>
      <p:sp>
        <p:nvSpPr>
          <p:cNvPr id="3" name="コンテンツ プレースホルダー 2">
            <a:extLst>
              <a:ext uri="{FF2B5EF4-FFF2-40B4-BE49-F238E27FC236}">
                <a16:creationId xmlns:a16="http://schemas.microsoft.com/office/drawing/2014/main" id="{0E48B597-6650-DCC3-DB34-851D7AB7694C}"/>
              </a:ext>
            </a:extLst>
          </p:cNvPr>
          <p:cNvSpPr>
            <a:spLocks noGrp="1"/>
          </p:cNvSpPr>
          <p:nvPr>
            <p:ph idx="1"/>
          </p:nvPr>
        </p:nvSpPr>
        <p:spPr/>
        <p:txBody>
          <a:bodyPr/>
          <a:lstStyle/>
          <a:p>
            <a:r>
              <a:rPr kumimoji="1" lang="ja-JP" altLang="en-US" dirty="0"/>
              <a:t>米国民の同胞の皆さん、あなたの国があなたのために何ができるかを問わないでほしい。 あなたがあなたの国のために何ができるかを問うてほしい。</a:t>
            </a:r>
            <a:endParaRPr lang="en-US" altLang="ja-JP" dirty="0"/>
          </a:p>
          <a:p>
            <a:r>
              <a:rPr kumimoji="1" lang="en-US" altLang="ja-JP" dirty="0"/>
              <a:t>Ask not what your country can do for you—ask what you can do for your country.</a:t>
            </a:r>
          </a:p>
          <a:p>
            <a:endParaRPr lang="en-US" altLang="ja-JP" dirty="0"/>
          </a:p>
          <a:p>
            <a:r>
              <a:rPr lang="zh-TW" altLang="en-US" b="1" i="0" dirty="0">
                <a:solidFill>
                  <a:srgbClr val="000000"/>
                </a:solidFill>
                <a:effectLst/>
                <a:latin typeface="Meiryo" panose="020B0604030504040204" pitchFamily="50" charset="-128"/>
                <a:ea typeface="Meiryo" panose="020B0604030504040204" pitchFamily="50" charset="-128"/>
              </a:rPr>
              <a:t>大統領就任演説（</a:t>
            </a:r>
            <a:r>
              <a:rPr lang="en-US" altLang="zh-TW" b="1" i="0" dirty="0">
                <a:solidFill>
                  <a:srgbClr val="000000"/>
                </a:solidFill>
                <a:effectLst/>
                <a:latin typeface="Meiryo" panose="020B0604030504040204" pitchFamily="50" charset="-128"/>
                <a:ea typeface="Meiryo" panose="020B0604030504040204" pitchFamily="50" charset="-128"/>
              </a:rPr>
              <a:t>1961 </a:t>
            </a:r>
            <a:r>
              <a:rPr lang="zh-TW" altLang="en-US" b="1" i="0" dirty="0">
                <a:solidFill>
                  <a:srgbClr val="000000"/>
                </a:solidFill>
                <a:effectLst/>
                <a:latin typeface="Meiryo" panose="020B0604030504040204" pitchFamily="50" charset="-128"/>
                <a:ea typeface="Meiryo" panose="020B0604030504040204" pitchFamily="50" charset="-128"/>
              </a:rPr>
              <a:t>年）</a:t>
            </a:r>
            <a:endParaRPr lang="en-US" altLang="ja-JP" dirty="0"/>
          </a:p>
          <a:p>
            <a:r>
              <a:rPr kumimoji="1" lang="en-US" altLang="ja-JP" dirty="0"/>
              <a:t>https://americancenterjapan.com/aboutusa/translations/2372/</a:t>
            </a:r>
            <a:endParaRPr kumimoji="1" lang="ja-JP" altLang="en-US" dirty="0"/>
          </a:p>
        </p:txBody>
      </p:sp>
      <p:sp>
        <p:nvSpPr>
          <p:cNvPr id="4" name="スライド番号プレースホルダー 3">
            <a:extLst>
              <a:ext uri="{FF2B5EF4-FFF2-40B4-BE49-F238E27FC236}">
                <a16:creationId xmlns:a16="http://schemas.microsoft.com/office/drawing/2014/main" id="{E492F378-D01F-EBAD-4B3A-B962E706D46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774AA4E-9D2F-4459-9891-CFC1DA7F7E9B}"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18346672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3A7583F-65B1-05EB-6C2C-07BC89247388}"/>
              </a:ext>
            </a:extLst>
          </p:cNvPr>
          <p:cNvSpPr>
            <a:spLocks noGrp="1"/>
          </p:cNvSpPr>
          <p:nvPr>
            <p:ph type="title"/>
          </p:nvPr>
        </p:nvSpPr>
        <p:spPr/>
        <p:txBody>
          <a:bodyPr/>
          <a:lstStyle/>
          <a:p>
            <a:r>
              <a:rPr kumimoji="1" lang="ja-JP" altLang="en-US" dirty="0"/>
              <a:t>電子政府とデジタル政府の違い</a:t>
            </a:r>
            <a:br>
              <a:rPr kumimoji="1" lang="en-US" altLang="ja-JP" dirty="0"/>
            </a:br>
            <a:r>
              <a:rPr kumimoji="1" lang="ja-JP" altLang="en-US"/>
              <a:t>　　　　　　　　　　</a:t>
            </a:r>
            <a:r>
              <a:rPr lang="ja-JP" altLang="ja-JP" sz="3600" kern="0">
                <a:effectLst/>
                <a:ea typeface="MS UI Gothic" panose="020B0600070205080204" pitchFamily="50" charset="-128"/>
                <a:cs typeface="ＭＳ Ｐゴシック" panose="020B0600070205080204" pitchFamily="50" charset="-128"/>
              </a:rPr>
              <a:t>OECDのデジタル</a:t>
            </a:r>
            <a:r>
              <a:rPr lang="ja-JP" altLang="ja-JP" sz="3600" kern="0" dirty="0">
                <a:effectLst/>
                <a:ea typeface="MS UI Gothic" panose="020B0600070205080204" pitchFamily="50" charset="-128"/>
                <a:cs typeface="ＭＳ Ｐゴシック" panose="020B0600070205080204" pitchFamily="50" charset="-128"/>
              </a:rPr>
              <a:t>政府戦略</a:t>
            </a:r>
            <a:r>
              <a:rPr lang="en-US" altLang="ja-JP" sz="3600" kern="0" dirty="0">
                <a:effectLst/>
                <a:ea typeface="MS UI Gothic" panose="020B0600070205080204" pitchFamily="50" charset="-128"/>
                <a:cs typeface="ＭＳ Ｐゴシック" panose="020B0600070205080204" pitchFamily="50" charset="-128"/>
              </a:rPr>
              <a:t>2014</a:t>
            </a:r>
            <a:r>
              <a:rPr lang="ja-JP" altLang="en-US" sz="3600" kern="0" dirty="0">
                <a:effectLst/>
                <a:ea typeface="MS UI Gothic" panose="020B0600070205080204" pitchFamily="50" charset="-128"/>
                <a:cs typeface="ＭＳ Ｐゴシック" panose="020B0600070205080204" pitchFamily="50" charset="-128"/>
              </a:rPr>
              <a:t>より</a:t>
            </a:r>
            <a:endParaRPr kumimoji="1" lang="ja-JP" altLang="en-US" sz="3600" dirty="0"/>
          </a:p>
        </p:txBody>
      </p:sp>
      <p:graphicFrame>
        <p:nvGraphicFramePr>
          <p:cNvPr id="9" name="コンテンツ プレースホルダー 8">
            <a:extLst>
              <a:ext uri="{FF2B5EF4-FFF2-40B4-BE49-F238E27FC236}">
                <a16:creationId xmlns:a16="http://schemas.microsoft.com/office/drawing/2014/main" id="{DF1CFD4F-848A-9DA3-2313-B3690E600CDE}"/>
              </a:ext>
            </a:extLst>
          </p:cNvPr>
          <p:cNvGraphicFramePr>
            <a:graphicFrameLocks noGrp="1"/>
          </p:cNvGraphicFramePr>
          <p:nvPr>
            <p:ph idx="1"/>
            <p:extLst>
              <p:ext uri="{D42A27DB-BD31-4B8C-83A1-F6EECF244321}">
                <p14:modId xmlns:p14="http://schemas.microsoft.com/office/powerpoint/2010/main" val="3619158849"/>
              </p:ext>
            </p:extLst>
          </p:nvPr>
        </p:nvGraphicFramePr>
        <p:xfrm>
          <a:off x="838200" y="2515076"/>
          <a:ext cx="10515600" cy="3363210"/>
        </p:xfrm>
        <a:graphic>
          <a:graphicData uri="http://schemas.openxmlformats.org/drawingml/2006/table">
            <a:tbl>
              <a:tblPr firstRow="1" firstCol="1" bandRow="1"/>
              <a:tblGrid>
                <a:gridCol w="5257800">
                  <a:extLst>
                    <a:ext uri="{9D8B030D-6E8A-4147-A177-3AD203B41FA5}">
                      <a16:colId xmlns:a16="http://schemas.microsoft.com/office/drawing/2014/main" val="392918663"/>
                    </a:ext>
                  </a:extLst>
                </a:gridCol>
                <a:gridCol w="5257800">
                  <a:extLst>
                    <a:ext uri="{9D8B030D-6E8A-4147-A177-3AD203B41FA5}">
                      <a16:colId xmlns:a16="http://schemas.microsoft.com/office/drawing/2014/main" val="1823609363"/>
                    </a:ext>
                  </a:extLst>
                </a:gridCol>
              </a:tblGrid>
              <a:tr h="373690">
                <a:tc>
                  <a:txBody>
                    <a:bodyPr/>
                    <a:lstStyle/>
                    <a:p>
                      <a:pPr>
                        <a:lnSpc>
                          <a:spcPct val="100000"/>
                        </a:lnSpc>
                        <a:spcBef>
                          <a:spcPts val="600"/>
                        </a:spcBef>
                        <a:spcAft>
                          <a:spcPts val="600"/>
                        </a:spcAft>
                      </a:pPr>
                      <a:r>
                        <a:rPr lang="ja-JP" sz="2400" u="none" kern="100" dirty="0">
                          <a:solidFill>
                            <a:schemeClr val="tx1"/>
                          </a:solidFill>
                          <a:effectLst/>
                          <a:latin typeface="ＭＳ Ｐゴシック" panose="020B0600070205080204" pitchFamily="50" charset="-128"/>
                          <a:ea typeface="MS UI Gothic" panose="020B0600070205080204" pitchFamily="50" charset="-128"/>
                          <a:cs typeface="ＭＳ Ｐゴシック" panose="020B0600070205080204" pitchFamily="50" charset="-128"/>
                        </a:rPr>
                        <a:t>- 電子政府とは、</a:t>
                      </a:r>
                      <a:endParaRPr lang="ja-JP" sz="2400" u="none" kern="100" dirty="0">
                        <a:solidFill>
                          <a:schemeClr val="tx1"/>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0000"/>
                        </a:lnSpc>
                        <a:spcBef>
                          <a:spcPts val="600"/>
                        </a:spcBef>
                        <a:spcAft>
                          <a:spcPts val="600"/>
                        </a:spcAft>
                      </a:pPr>
                      <a:r>
                        <a:rPr lang="ja-JP" sz="2400" u="none" kern="100">
                          <a:solidFill>
                            <a:schemeClr val="tx1"/>
                          </a:solidFill>
                          <a:effectLst/>
                          <a:latin typeface="ＭＳ Ｐゴシック" panose="020B0600070205080204" pitchFamily="50" charset="-128"/>
                          <a:ea typeface="MS UI Gothic" panose="020B0600070205080204" pitchFamily="50" charset="-128"/>
                          <a:cs typeface="ＭＳ Ｐゴシック" panose="020B0600070205080204" pitchFamily="50" charset="-128"/>
                        </a:rPr>
                        <a:t>- デジタル政府とは、</a:t>
                      </a:r>
                      <a:endParaRPr lang="ja-JP" sz="2400" u="none" kern="100">
                        <a:solidFill>
                          <a:schemeClr val="tx1"/>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95066051"/>
                  </a:ext>
                </a:extLst>
              </a:tr>
              <a:tr h="2989520">
                <a:tc>
                  <a:txBody>
                    <a:bodyPr/>
                    <a:lstStyle/>
                    <a:p>
                      <a:pPr>
                        <a:lnSpc>
                          <a:spcPct val="100000"/>
                        </a:lnSpc>
                        <a:spcBef>
                          <a:spcPts val="600"/>
                        </a:spcBef>
                        <a:spcAft>
                          <a:spcPts val="600"/>
                        </a:spcAft>
                      </a:pPr>
                      <a:r>
                        <a:rPr lang="ja-JP" sz="2400" u="none" kern="100" dirty="0">
                          <a:solidFill>
                            <a:schemeClr val="tx1"/>
                          </a:solidFill>
                          <a:effectLst/>
                          <a:latin typeface="ＭＳ Ｐゴシック" panose="020B0600070205080204" pitchFamily="50" charset="-128"/>
                          <a:ea typeface="MS UI Gothic" panose="020B0600070205080204" pitchFamily="50" charset="-128"/>
                          <a:cs typeface="ＭＳ Ｐゴシック" panose="020B0600070205080204" pitchFamily="50" charset="-128"/>
                        </a:rPr>
                        <a:t>より良い政府を実現するためのツールとして、政府が情報通信技術（ICT）、 特にインターネットを利用することを指</a:t>
                      </a:r>
                      <a:r>
                        <a:rPr lang="ja-JP" altLang="en-US" sz="2400" u="none" kern="100" dirty="0">
                          <a:solidFill>
                            <a:schemeClr val="tx1"/>
                          </a:solidFill>
                          <a:effectLst/>
                          <a:latin typeface="ＭＳ Ｐゴシック" panose="020B0600070205080204" pitchFamily="50" charset="-128"/>
                          <a:ea typeface="MS UI Gothic" panose="020B0600070205080204" pitchFamily="50" charset="-128"/>
                          <a:cs typeface="ＭＳ Ｐゴシック" panose="020B0600070205080204" pitchFamily="50" charset="-128"/>
                        </a:rPr>
                        <a:t>します</a:t>
                      </a:r>
                      <a:endParaRPr lang="ja-JP" sz="2400" u="none" kern="100" dirty="0">
                        <a:solidFill>
                          <a:schemeClr val="tx1"/>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0000"/>
                        </a:lnSpc>
                        <a:spcBef>
                          <a:spcPts val="600"/>
                        </a:spcBef>
                        <a:spcAft>
                          <a:spcPts val="600"/>
                        </a:spcAft>
                      </a:pPr>
                      <a:r>
                        <a:rPr lang="ja-JP" sz="2400" u="none" kern="100" dirty="0">
                          <a:solidFill>
                            <a:schemeClr val="tx1"/>
                          </a:solidFill>
                          <a:effectLst/>
                          <a:latin typeface="ＭＳ Ｐゴシック" panose="020B0600070205080204" pitchFamily="50" charset="-128"/>
                          <a:ea typeface="MS UI Gothic" panose="020B0600070205080204" pitchFamily="50" charset="-128"/>
                          <a:cs typeface="ＭＳ Ｐゴシック" panose="020B0600070205080204" pitchFamily="50" charset="-128"/>
                        </a:rPr>
                        <a:t>デジタル技術を</a:t>
                      </a:r>
                      <a:r>
                        <a:rPr lang="ja-JP" sz="2400" b="1" u="none" kern="100" dirty="0">
                          <a:solidFill>
                            <a:schemeClr val="tx1"/>
                          </a:solidFill>
                          <a:effectLst/>
                          <a:latin typeface="ＭＳ Ｐゴシック" panose="020B0600070205080204" pitchFamily="50" charset="-128"/>
                          <a:ea typeface="MS UI Gothic" panose="020B0600070205080204" pitchFamily="50" charset="-128"/>
                          <a:cs typeface="ＭＳ Ｐゴシック" panose="020B0600070205080204" pitchFamily="50" charset="-128"/>
                        </a:rPr>
                        <a:t>政府の統合的された近代化戦略の一部として使用し、公共価値を創出すること</a:t>
                      </a:r>
                      <a:r>
                        <a:rPr lang="ja-JP" sz="2400" u="none" kern="100" dirty="0">
                          <a:solidFill>
                            <a:schemeClr val="tx1"/>
                          </a:solidFill>
                          <a:effectLst/>
                          <a:latin typeface="ＭＳ Ｐゴシック" panose="020B0600070205080204" pitchFamily="50" charset="-128"/>
                          <a:ea typeface="MS UI Gothic" panose="020B0600070205080204" pitchFamily="50" charset="-128"/>
                          <a:cs typeface="ＭＳ Ｐゴシック" panose="020B0600070205080204" pitchFamily="50" charset="-128"/>
                        </a:rPr>
                        <a:t>です。これは、政府関係者、非政府組織、企業、市民団体、個人で構成され、政府との相互作用を通じてデータ、サービス、コンテンツの作成とアクセスをサポートする</a:t>
                      </a:r>
                      <a:r>
                        <a:rPr lang="ja-JP" sz="2400" b="1" u="none" kern="100" dirty="0">
                          <a:solidFill>
                            <a:schemeClr val="tx1"/>
                          </a:solidFill>
                          <a:effectLst/>
                          <a:latin typeface="ＭＳ Ｐゴシック" panose="020B0600070205080204" pitchFamily="50" charset="-128"/>
                          <a:ea typeface="MS UI Gothic" panose="020B0600070205080204" pitchFamily="50" charset="-128"/>
                          <a:cs typeface="ＭＳ Ｐゴシック" panose="020B0600070205080204" pitchFamily="50" charset="-128"/>
                        </a:rPr>
                        <a:t>デジタル政府エコシステムに依存</a:t>
                      </a:r>
                      <a:r>
                        <a:rPr lang="ja-JP" sz="2400" u="none" kern="100" dirty="0">
                          <a:solidFill>
                            <a:schemeClr val="tx1"/>
                          </a:solidFill>
                          <a:effectLst/>
                          <a:latin typeface="ＭＳ Ｐゴシック" panose="020B0600070205080204" pitchFamily="50" charset="-128"/>
                          <a:ea typeface="MS UI Gothic" panose="020B0600070205080204" pitchFamily="50" charset="-128"/>
                          <a:cs typeface="ＭＳ Ｐゴシック" panose="020B0600070205080204" pitchFamily="50" charset="-128"/>
                        </a:rPr>
                        <a:t>しています。</a:t>
                      </a:r>
                      <a:endParaRPr lang="ja-JP" sz="2400" u="none" kern="100" dirty="0">
                        <a:solidFill>
                          <a:schemeClr val="tx1"/>
                        </a:solidFill>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27252239"/>
                  </a:ext>
                </a:extLst>
              </a:tr>
            </a:tbl>
          </a:graphicData>
        </a:graphic>
      </p:graphicFrame>
      <p:sp>
        <p:nvSpPr>
          <p:cNvPr id="7" name="スライド番号プレースホルダー 6">
            <a:extLst>
              <a:ext uri="{FF2B5EF4-FFF2-40B4-BE49-F238E27FC236}">
                <a16:creationId xmlns:a16="http://schemas.microsoft.com/office/drawing/2014/main" id="{57D18089-0434-F5D3-6419-85B268E83F70}"/>
              </a:ext>
            </a:extLst>
          </p:cNvPr>
          <p:cNvSpPr>
            <a:spLocks noGrp="1"/>
          </p:cNvSpPr>
          <p:nvPr>
            <p:ph type="sldNum" sz="quarter" idx="12"/>
          </p:nvPr>
        </p:nvSpPr>
        <p:spPr/>
        <p:txBody>
          <a:bodyPr/>
          <a:lstStyle/>
          <a:p>
            <a:fld id="{2774AA4E-9D2F-4459-9891-CFC1DA7F7E9B}" type="slidenum">
              <a:rPr kumimoji="1" lang="ja-JP" altLang="en-US" smtClean="0"/>
              <a:t>23</a:t>
            </a:fld>
            <a:endParaRPr kumimoji="1" lang="ja-JP" altLang="en-US"/>
          </a:p>
        </p:txBody>
      </p:sp>
    </p:spTree>
    <p:extLst>
      <p:ext uri="{BB962C8B-B14F-4D97-AF65-F5344CB8AC3E}">
        <p14:creationId xmlns:p14="http://schemas.microsoft.com/office/powerpoint/2010/main" val="6430661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四角形: 角を丸くする 2">
            <a:extLst>
              <a:ext uri="{FF2B5EF4-FFF2-40B4-BE49-F238E27FC236}">
                <a16:creationId xmlns:a16="http://schemas.microsoft.com/office/drawing/2014/main" id="{2F0C3F65-F47E-7482-1FCF-3591E8AA9BD3}"/>
              </a:ext>
            </a:extLst>
          </p:cNvPr>
          <p:cNvSpPr/>
          <p:nvPr/>
        </p:nvSpPr>
        <p:spPr>
          <a:xfrm>
            <a:off x="6095999" y="6081805"/>
            <a:ext cx="5257800" cy="639672"/>
          </a:xfrm>
          <a:prstGeom prst="roundRect">
            <a:avLst/>
          </a:prstGeom>
          <a:gradFill flip="none" rotWithShape="1">
            <a:gsLst>
              <a:gs pos="0">
                <a:srgbClr val="FFE400"/>
              </a:gs>
              <a:gs pos="48000">
                <a:srgbClr val="FFE400"/>
              </a:gs>
              <a:gs pos="100000">
                <a:srgbClr val="FFE400"/>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marL="358775"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ＭＳ Ｐゴシック" panose="020B0600070205080204" pitchFamily="50" charset="-128"/>
                <a:ea typeface="ＭＳ Ｐゴシック" panose="020B0600070205080204" pitchFamily="50" charset="-128"/>
                <a:cs typeface="+mn-cs"/>
              </a:rPr>
              <a:t>DX</a:t>
            </a:r>
            <a:r>
              <a:rPr kumimoji="1" lang="ja-JP" altLang="en-US" sz="20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ＭＳ Ｐゴシック" panose="020B0600070205080204" pitchFamily="50" charset="-128"/>
                <a:ea typeface="ＭＳ Ｐゴシック" panose="020B0600070205080204" pitchFamily="50" charset="-128"/>
                <a:cs typeface="+mn-cs"/>
              </a:rPr>
              <a:t>がこれらをどのようにサポ－トするか</a:t>
            </a:r>
            <a:endParaRPr kumimoji="1" lang="en-US" altLang="ja-JP" sz="20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ＭＳ Ｐゴシック" panose="020B0600070205080204" pitchFamily="50" charset="-128"/>
              <a:ea typeface="ＭＳ Ｐゴシック" panose="020B0600070205080204" pitchFamily="50" charset="-128"/>
              <a:cs typeface="+mn-cs"/>
            </a:endParaRPr>
          </a:p>
          <a:p>
            <a:pPr marL="358775"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ＭＳ Ｐゴシック" panose="020B0600070205080204" pitchFamily="50" charset="-128"/>
                <a:ea typeface="ＭＳ Ｐゴシック" panose="020B0600070205080204" pitchFamily="50" charset="-128"/>
                <a:cs typeface="+mn-cs"/>
              </a:rPr>
              <a:t>その際オープンデータをどう使うか</a:t>
            </a:r>
          </a:p>
        </p:txBody>
      </p:sp>
      <p:sp>
        <p:nvSpPr>
          <p:cNvPr id="2" name="タイトル 1">
            <a:extLst>
              <a:ext uri="{FF2B5EF4-FFF2-40B4-BE49-F238E27FC236}">
                <a16:creationId xmlns:a16="http://schemas.microsoft.com/office/drawing/2014/main" id="{8A43CA0A-B4C6-A4ED-D3F1-1C9F092DA2E5}"/>
              </a:ext>
            </a:extLst>
          </p:cNvPr>
          <p:cNvSpPr>
            <a:spLocks noGrp="1"/>
          </p:cNvSpPr>
          <p:nvPr>
            <p:ph type="title"/>
          </p:nvPr>
        </p:nvSpPr>
        <p:spPr/>
        <p:txBody>
          <a:bodyPr>
            <a:normAutofit fontScale="90000"/>
          </a:bodyPr>
          <a:lstStyle/>
          <a:p>
            <a:r>
              <a:rPr lang="ja-JP" altLang="en-US" sz="4400" dirty="0"/>
              <a:t>行政が本来のあり方に戻るために～機能の変化</a:t>
            </a:r>
            <a:br>
              <a:rPr lang="en-US" altLang="ja-JP" sz="4400" dirty="0"/>
            </a:br>
            <a:r>
              <a:rPr lang="ja-JP" altLang="en-US" sz="3600" dirty="0"/>
              <a:t>米国ワシントン</a:t>
            </a:r>
            <a:r>
              <a:rPr lang="en-US" altLang="ja-JP" sz="3600" dirty="0"/>
              <a:t>DC</a:t>
            </a:r>
            <a:r>
              <a:rPr lang="ja-JP" altLang="en-US" sz="3600" dirty="0"/>
              <a:t>「</a:t>
            </a:r>
            <a:r>
              <a:rPr lang="ja-JP" altLang="en-US" sz="3600" dirty="0">
                <a:hlinkClick r:id="rId3"/>
              </a:rPr>
              <a:t>地域課題解決プログラム</a:t>
            </a:r>
            <a:r>
              <a:rPr lang="ja-JP" altLang="en-US" sz="3600" dirty="0"/>
              <a:t>」（</a:t>
            </a:r>
            <a:r>
              <a:rPr lang="en-US" altLang="ja-JP" sz="3600" dirty="0"/>
              <a:t>1998</a:t>
            </a:r>
            <a:r>
              <a:rPr lang="ja-JP" altLang="en-US" sz="3600" dirty="0"/>
              <a:t>）から</a:t>
            </a:r>
            <a:endParaRPr kumimoji="1" lang="ja-JP" altLang="en-US" sz="3600" dirty="0"/>
          </a:p>
        </p:txBody>
      </p:sp>
      <p:graphicFrame>
        <p:nvGraphicFramePr>
          <p:cNvPr id="10" name="コンテンツ プレースホルダー 9">
            <a:extLst>
              <a:ext uri="{FF2B5EF4-FFF2-40B4-BE49-F238E27FC236}">
                <a16:creationId xmlns:a16="http://schemas.microsoft.com/office/drawing/2014/main" id="{4A143E38-1ACC-E87D-4250-BC27903DB148}"/>
              </a:ext>
            </a:extLst>
          </p:cNvPr>
          <p:cNvGraphicFramePr>
            <a:graphicFrameLocks noGrp="1"/>
          </p:cNvGraphicFramePr>
          <p:nvPr>
            <p:ph idx="1"/>
          </p:nvPr>
        </p:nvGraphicFramePr>
        <p:xfrm>
          <a:off x="838200" y="1825625"/>
          <a:ext cx="10515599" cy="3948950"/>
        </p:xfrm>
        <a:graphic>
          <a:graphicData uri="http://schemas.openxmlformats.org/drawingml/2006/table">
            <a:tbl>
              <a:tblPr firstRow="1" firstCol="1" bandRow="1">
                <a:tableStyleId>{7E9639D4-E3E2-4D34-9284-5A2195B3D0D7}</a:tableStyleId>
              </a:tblPr>
              <a:tblGrid>
                <a:gridCol w="5258419">
                  <a:extLst>
                    <a:ext uri="{9D8B030D-6E8A-4147-A177-3AD203B41FA5}">
                      <a16:colId xmlns:a16="http://schemas.microsoft.com/office/drawing/2014/main" val="185439967"/>
                    </a:ext>
                  </a:extLst>
                </a:gridCol>
                <a:gridCol w="5257180">
                  <a:extLst>
                    <a:ext uri="{9D8B030D-6E8A-4147-A177-3AD203B41FA5}">
                      <a16:colId xmlns:a16="http://schemas.microsoft.com/office/drawing/2014/main" val="750921796"/>
                    </a:ext>
                  </a:extLst>
                </a:gridCol>
              </a:tblGrid>
              <a:tr h="1022870">
                <a:tc>
                  <a:txBody>
                    <a:bodyPr/>
                    <a:lstStyle/>
                    <a:p>
                      <a:pPr algn="just"/>
                      <a:r>
                        <a:rPr lang="ja-JP" sz="2400" b="1" kern="100" dirty="0">
                          <a:solidFill>
                            <a:schemeClr val="bg1"/>
                          </a:solidFill>
                          <a:effectLst/>
                          <a:latin typeface="MS UI Gothic" panose="020B0600070205080204" pitchFamily="50" charset="-128"/>
                          <a:ea typeface="MS UI Gothic" panose="020B0600070205080204" pitchFamily="50" charset="-128"/>
                        </a:rPr>
                        <a:t>これまで</a:t>
                      </a:r>
                      <a:r>
                        <a:rPr lang="ja-JP" altLang="en-US" sz="2400" b="1" kern="100" dirty="0">
                          <a:solidFill>
                            <a:schemeClr val="bg1"/>
                          </a:solidFill>
                          <a:effectLst/>
                          <a:latin typeface="MS UI Gothic" panose="020B0600070205080204" pitchFamily="50" charset="-128"/>
                          <a:ea typeface="MS UI Gothic" panose="020B0600070205080204" pitchFamily="50" charset="-128"/>
                        </a:rPr>
                        <a:t>（管理者</a:t>
                      </a:r>
                      <a:r>
                        <a:rPr lang="en-US" altLang="ja-JP" sz="2400" b="1" kern="100" dirty="0">
                          <a:solidFill>
                            <a:schemeClr val="bg1"/>
                          </a:solidFill>
                          <a:effectLst/>
                          <a:latin typeface="MS UI Gothic" panose="020B0600070205080204" pitchFamily="50" charset="-128"/>
                          <a:ea typeface="MS UI Gothic" panose="020B0600070205080204" pitchFamily="50" charset="-128"/>
                        </a:rPr>
                        <a:t>※</a:t>
                      </a:r>
                      <a:r>
                        <a:rPr lang="ja-JP" altLang="en-US" sz="2400" b="1" kern="100" dirty="0">
                          <a:solidFill>
                            <a:schemeClr val="bg1"/>
                          </a:solidFill>
                          <a:effectLst/>
                          <a:latin typeface="MS UI Gothic" panose="020B0600070205080204" pitchFamily="50" charset="-128"/>
                          <a:ea typeface="MS UI Gothic" panose="020B0600070205080204" pitchFamily="50" charset="-128"/>
                        </a:rPr>
                        <a:t>）</a:t>
                      </a:r>
                      <a:endParaRPr lang="ja-JP" sz="2400" b="1" kern="100" dirty="0">
                        <a:solidFill>
                          <a:schemeClr val="bg1"/>
                        </a:solidFill>
                        <a:effectLst/>
                        <a:latin typeface="MS UI Gothic" panose="020B0600070205080204" pitchFamily="50" charset="-128"/>
                        <a:ea typeface="MS UI Gothic" panose="020B0600070205080204"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ja-JP" altLang="en-US" sz="2400" b="1" kern="100" dirty="0">
                          <a:solidFill>
                            <a:schemeClr val="bg1"/>
                          </a:solidFill>
                          <a:effectLst/>
                          <a:latin typeface="MS UI Gothic" panose="020B0600070205080204" pitchFamily="50" charset="-128"/>
                          <a:ea typeface="MS UI Gothic" panose="020B0600070205080204" pitchFamily="50" charset="-128"/>
                        </a:rPr>
                        <a:t>これから（スチュワード</a:t>
                      </a:r>
                      <a:r>
                        <a:rPr lang="en-US" altLang="ja-JP" sz="2400" b="1" kern="100" dirty="0">
                          <a:solidFill>
                            <a:schemeClr val="bg1"/>
                          </a:solidFill>
                          <a:effectLst/>
                          <a:latin typeface="MS UI Gothic" panose="020B0600070205080204" pitchFamily="50" charset="-128"/>
                          <a:ea typeface="MS UI Gothic" panose="020B0600070205080204" pitchFamily="50" charset="-128"/>
                        </a:rPr>
                        <a:t>※</a:t>
                      </a:r>
                      <a:r>
                        <a:rPr lang="ja-JP" altLang="en-US" sz="2400" b="1" kern="100" dirty="0">
                          <a:solidFill>
                            <a:schemeClr val="bg1"/>
                          </a:solidFill>
                          <a:effectLst/>
                          <a:latin typeface="MS UI Gothic" panose="020B0600070205080204" pitchFamily="50" charset="-128"/>
                          <a:ea typeface="MS UI Gothic" panose="020B0600070205080204" pitchFamily="50" charset="-128"/>
                        </a:rPr>
                        <a:t>）</a:t>
                      </a:r>
                      <a:endParaRPr lang="ja-JP" sz="2400" b="1" kern="100" dirty="0">
                        <a:solidFill>
                          <a:schemeClr val="bg1"/>
                        </a:solidFill>
                        <a:effectLst/>
                        <a:latin typeface="MS UI Gothic" panose="020B0600070205080204" pitchFamily="50" charset="-128"/>
                        <a:ea typeface="MS UI Gothic" panose="020B0600070205080204"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63501441"/>
                  </a:ext>
                </a:extLst>
              </a:tr>
              <a:tr h="681913">
                <a:tc>
                  <a:txBody>
                    <a:bodyPr/>
                    <a:lstStyle/>
                    <a:p>
                      <a:pPr algn="just"/>
                      <a:r>
                        <a:rPr lang="en-US" sz="2400" b="1" kern="100" dirty="0">
                          <a:solidFill>
                            <a:srgbClr val="0A0A03"/>
                          </a:solidFill>
                          <a:effectLst/>
                          <a:latin typeface="MS UI Gothic" panose="020B0600070205080204" pitchFamily="50" charset="-128"/>
                          <a:ea typeface="MS UI Gothic" panose="020B0600070205080204" pitchFamily="50" charset="-128"/>
                        </a:rPr>
                        <a:t>- </a:t>
                      </a:r>
                      <a:r>
                        <a:rPr lang="ja-JP" altLang="en-US" sz="2400" b="1" kern="100" dirty="0">
                          <a:solidFill>
                            <a:srgbClr val="0A0A03"/>
                          </a:solidFill>
                          <a:effectLst/>
                          <a:latin typeface="MS UI Gothic" panose="020B0600070205080204" pitchFamily="50" charset="-128"/>
                          <a:ea typeface="MS UI Gothic" panose="020B0600070205080204" pitchFamily="50" charset="-128"/>
                        </a:rPr>
                        <a:t>コントローラー</a:t>
                      </a:r>
                      <a:r>
                        <a:rPr lang="ja-JP" sz="2400" b="1" kern="100" dirty="0">
                          <a:solidFill>
                            <a:srgbClr val="0A0A03"/>
                          </a:solidFill>
                          <a:effectLst/>
                          <a:latin typeface="MS UI Gothic" panose="020B0600070205080204" pitchFamily="50" charset="-128"/>
                          <a:ea typeface="MS UI Gothic" panose="020B0600070205080204" pitchFamily="50" charset="-128"/>
                        </a:rPr>
                        <a:t>：</a:t>
                      </a:r>
                      <a:r>
                        <a:rPr lang="ja-JP" altLang="en-US" sz="2400" b="1" kern="100" dirty="0">
                          <a:solidFill>
                            <a:srgbClr val="0A0A03"/>
                          </a:solidFill>
                          <a:effectLst/>
                          <a:latin typeface="MS UI Gothic" panose="020B0600070205080204" pitchFamily="50" charset="-128"/>
                          <a:ea typeface="MS UI Gothic" panose="020B0600070205080204" pitchFamily="50" charset="-128"/>
                        </a:rPr>
                        <a:t>行政</a:t>
                      </a:r>
                      <a:r>
                        <a:rPr lang="ja-JP" sz="2400" b="1" kern="100" dirty="0">
                          <a:solidFill>
                            <a:srgbClr val="0A0A03"/>
                          </a:solidFill>
                          <a:effectLst/>
                          <a:latin typeface="MS UI Gothic" panose="020B0600070205080204" pitchFamily="50" charset="-128"/>
                          <a:ea typeface="MS UI Gothic" panose="020B0600070205080204" pitchFamily="50" charset="-128"/>
                        </a:rPr>
                        <a:t>が一番良く知っているという信念のもとに行動</a:t>
                      </a:r>
                      <a:endParaRPr lang="ja-JP" sz="2400" b="1" kern="100" dirty="0">
                        <a:effectLst/>
                        <a:latin typeface="MS UI Gothic" panose="020B0600070205080204" pitchFamily="50" charset="-128"/>
                        <a:ea typeface="MS UI Gothic" panose="020B0600070205080204"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altLang="ja-JP" sz="2400" b="1" kern="100" dirty="0">
                          <a:solidFill>
                            <a:srgbClr val="0A0A03"/>
                          </a:solidFill>
                          <a:effectLst/>
                          <a:latin typeface="MS UI Gothic" panose="020B0600070205080204" pitchFamily="50" charset="-128"/>
                          <a:ea typeface="MS UI Gothic" panose="020B0600070205080204" pitchFamily="50" charset="-128"/>
                        </a:rPr>
                        <a:t>-</a:t>
                      </a:r>
                      <a:r>
                        <a:rPr lang="ja-JP" altLang="en-US" sz="2400" b="1" kern="100" dirty="0">
                          <a:solidFill>
                            <a:srgbClr val="0A0A03"/>
                          </a:solidFill>
                          <a:effectLst/>
                          <a:latin typeface="MS UI Gothic" panose="020B0600070205080204" pitchFamily="50" charset="-128"/>
                          <a:ea typeface="MS UI Gothic" panose="020B0600070205080204" pitchFamily="50" charset="-128"/>
                        </a:rPr>
                        <a:t>召集役：異なるグループをまとめ、課題に協働で取り組む</a:t>
                      </a:r>
                      <a:endParaRPr lang="ja-JP" sz="2400" b="1" kern="100" dirty="0">
                        <a:effectLst/>
                        <a:latin typeface="MS UI Gothic" panose="020B0600070205080204" pitchFamily="50" charset="-128"/>
                        <a:ea typeface="MS UI Gothic" panose="020B0600070205080204"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5879705"/>
                  </a:ext>
                </a:extLst>
              </a:tr>
              <a:tr h="681913">
                <a:tc>
                  <a:txBody>
                    <a:bodyPr/>
                    <a:lstStyle/>
                    <a:p>
                      <a:pPr algn="just"/>
                      <a:r>
                        <a:rPr lang="en-US" sz="2400" b="1" kern="100" dirty="0">
                          <a:solidFill>
                            <a:srgbClr val="0A0A03"/>
                          </a:solidFill>
                          <a:effectLst/>
                          <a:latin typeface="MS UI Gothic" panose="020B0600070205080204" pitchFamily="50" charset="-128"/>
                          <a:ea typeface="MS UI Gothic" panose="020B0600070205080204" pitchFamily="50" charset="-128"/>
                        </a:rPr>
                        <a:t>- </a:t>
                      </a:r>
                      <a:r>
                        <a:rPr lang="ja-JP" sz="2400" b="1" kern="100" dirty="0">
                          <a:solidFill>
                            <a:srgbClr val="0A0A03"/>
                          </a:solidFill>
                          <a:effectLst/>
                          <a:latin typeface="MS UI Gothic" panose="020B0600070205080204" pitchFamily="50" charset="-128"/>
                          <a:ea typeface="MS UI Gothic" panose="020B0600070205080204" pitchFamily="50" charset="-128"/>
                        </a:rPr>
                        <a:t>規制当局：法的なガイドラインや規制を施行</a:t>
                      </a:r>
                      <a:endParaRPr lang="ja-JP" sz="2400" b="1" kern="100" dirty="0">
                        <a:effectLst/>
                        <a:latin typeface="MS UI Gothic" panose="020B0600070205080204" pitchFamily="50" charset="-128"/>
                        <a:ea typeface="MS UI Gothic" panose="020B0600070205080204"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2400" b="1" kern="100" dirty="0">
                          <a:solidFill>
                            <a:srgbClr val="0A0A03"/>
                          </a:solidFill>
                          <a:effectLst/>
                          <a:latin typeface="MS UI Gothic" panose="020B0600070205080204" pitchFamily="50" charset="-128"/>
                          <a:ea typeface="MS UI Gothic" panose="020B0600070205080204" pitchFamily="50" charset="-128"/>
                        </a:rPr>
                        <a:t>- </a:t>
                      </a:r>
                      <a:r>
                        <a:rPr lang="ja-JP" sz="2400" b="1" kern="100" dirty="0">
                          <a:solidFill>
                            <a:srgbClr val="0A0A03"/>
                          </a:solidFill>
                          <a:effectLst/>
                          <a:latin typeface="MS UI Gothic" panose="020B0600070205080204" pitchFamily="50" charset="-128"/>
                          <a:ea typeface="MS UI Gothic" panose="020B0600070205080204" pitchFamily="50" charset="-128"/>
                        </a:rPr>
                        <a:t>ファシリテーター：グループの対立を解決し、コンセンサスに達するの</a:t>
                      </a:r>
                      <a:r>
                        <a:rPr lang="ja-JP" sz="2400" b="1" kern="100">
                          <a:solidFill>
                            <a:srgbClr val="0A0A03"/>
                          </a:solidFill>
                          <a:effectLst/>
                          <a:latin typeface="MS UI Gothic" panose="020B0600070205080204" pitchFamily="50" charset="-128"/>
                          <a:ea typeface="MS UI Gothic" panose="020B0600070205080204" pitchFamily="50" charset="-128"/>
                        </a:rPr>
                        <a:t>を</a:t>
                      </a:r>
                      <a:r>
                        <a:rPr lang="ja-JP" altLang="en-US" sz="2400" b="1" kern="100">
                          <a:solidFill>
                            <a:srgbClr val="0A0A03"/>
                          </a:solidFill>
                          <a:effectLst/>
                          <a:latin typeface="MS UI Gothic" panose="020B0600070205080204" pitchFamily="50" charset="-128"/>
                          <a:ea typeface="MS UI Gothic" panose="020B0600070205080204" pitchFamily="50" charset="-128"/>
                        </a:rPr>
                        <a:t>サポートする</a:t>
                      </a:r>
                      <a:endParaRPr lang="ja-JP" sz="2400" b="1" kern="100" dirty="0">
                        <a:effectLst/>
                        <a:latin typeface="MS UI Gothic" panose="020B0600070205080204" pitchFamily="50" charset="-128"/>
                        <a:ea typeface="MS UI Gothic" panose="020B0600070205080204"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8094440"/>
                  </a:ext>
                </a:extLst>
              </a:tr>
              <a:tr h="681913">
                <a:tc>
                  <a:txBody>
                    <a:bodyPr/>
                    <a:lstStyle/>
                    <a:p>
                      <a:pPr algn="just"/>
                      <a:r>
                        <a:rPr lang="en-US" sz="2400" b="1" kern="100" dirty="0">
                          <a:solidFill>
                            <a:srgbClr val="0A0A03"/>
                          </a:solidFill>
                          <a:effectLst/>
                          <a:latin typeface="MS UI Gothic" panose="020B0600070205080204" pitchFamily="50" charset="-128"/>
                          <a:ea typeface="MS UI Gothic" panose="020B0600070205080204" pitchFamily="50" charset="-128"/>
                        </a:rPr>
                        <a:t>- </a:t>
                      </a:r>
                      <a:r>
                        <a:rPr lang="ja-JP" sz="2400" b="1" kern="100" dirty="0">
                          <a:solidFill>
                            <a:srgbClr val="0A0A03"/>
                          </a:solidFill>
                          <a:effectLst/>
                          <a:latin typeface="MS UI Gothic" panose="020B0600070205080204" pitchFamily="50" charset="-128"/>
                          <a:ea typeface="MS UI Gothic" panose="020B0600070205080204" pitchFamily="50" charset="-128"/>
                        </a:rPr>
                        <a:t>資金提供者：特定の取り組みに資源を提供</a:t>
                      </a:r>
                      <a:endParaRPr lang="ja-JP" sz="2400" b="1" kern="100" dirty="0">
                        <a:effectLst/>
                        <a:latin typeface="MS UI Gothic" panose="020B0600070205080204" pitchFamily="50" charset="-128"/>
                        <a:ea typeface="MS UI Gothic" panose="020B0600070205080204"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2400" b="1" kern="100" dirty="0">
                          <a:solidFill>
                            <a:srgbClr val="0A0A03"/>
                          </a:solidFill>
                          <a:effectLst/>
                          <a:latin typeface="MS UI Gothic" panose="020B0600070205080204" pitchFamily="50" charset="-128"/>
                          <a:ea typeface="MS UI Gothic" panose="020B0600070205080204" pitchFamily="50" charset="-128"/>
                        </a:rPr>
                        <a:t>- </a:t>
                      </a:r>
                      <a:r>
                        <a:rPr lang="ja-JP" sz="2400" b="1" kern="100" dirty="0">
                          <a:solidFill>
                            <a:srgbClr val="0A0A03"/>
                          </a:solidFill>
                          <a:effectLst/>
                          <a:latin typeface="MS UI Gothic" panose="020B0600070205080204" pitchFamily="50" charset="-128"/>
                          <a:ea typeface="MS UI Gothic" panose="020B0600070205080204" pitchFamily="50" charset="-128"/>
                        </a:rPr>
                        <a:t>触媒</a:t>
                      </a:r>
                      <a:r>
                        <a:rPr lang="ja-JP" altLang="en-US" sz="2400" b="1" kern="100" dirty="0">
                          <a:solidFill>
                            <a:srgbClr val="0A0A03"/>
                          </a:solidFill>
                          <a:effectLst/>
                          <a:latin typeface="MS UI Gothic" panose="020B0600070205080204" pitchFamily="50" charset="-128"/>
                          <a:ea typeface="MS UI Gothic" panose="020B0600070205080204" pitchFamily="50" charset="-128"/>
                        </a:rPr>
                        <a:t>役</a:t>
                      </a:r>
                      <a:r>
                        <a:rPr lang="en-US" sz="2400" b="1" kern="100" dirty="0">
                          <a:solidFill>
                            <a:srgbClr val="0A0A03"/>
                          </a:solidFill>
                          <a:effectLst/>
                          <a:latin typeface="MS UI Gothic" panose="020B0600070205080204" pitchFamily="50" charset="-128"/>
                          <a:ea typeface="MS UI Gothic" panose="020B0600070205080204" pitchFamily="50" charset="-128"/>
                        </a:rPr>
                        <a:t>: </a:t>
                      </a:r>
                      <a:r>
                        <a:rPr lang="ja-JP" sz="2400" b="1" kern="100" dirty="0">
                          <a:solidFill>
                            <a:srgbClr val="0A0A03"/>
                          </a:solidFill>
                          <a:effectLst/>
                          <a:latin typeface="MS UI Gothic" panose="020B0600070205080204" pitchFamily="50" charset="-128"/>
                          <a:ea typeface="MS UI Gothic" panose="020B0600070205080204" pitchFamily="50" charset="-128"/>
                        </a:rPr>
                        <a:t>変化を実現する</a:t>
                      </a:r>
                      <a:r>
                        <a:rPr lang="ja-JP" altLang="en-US" sz="2400" b="1" kern="100" dirty="0">
                          <a:solidFill>
                            <a:srgbClr val="0A0A03"/>
                          </a:solidFill>
                          <a:effectLst/>
                          <a:latin typeface="MS UI Gothic" panose="020B0600070205080204" pitchFamily="50" charset="-128"/>
                          <a:ea typeface="MS UI Gothic" panose="020B0600070205080204" pitchFamily="50" charset="-128"/>
                        </a:rPr>
                        <a:t>役割を目指す</a:t>
                      </a:r>
                      <a:endParaRPr lang="ja-JP" sz="2400" b="1" kern="100" dirty="0">
                        <a:effectLst/>
                        <a:latin typeface="MS UI Gothic" panose="020B0600070205080204" pitchFamily="50" charset="-128"/>
                        <a:ea typeface="MS UI Gothic" panose="020B0600070205080204"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54752163"/>
                  </a:ext>
                </a:extLst>
              </a:tr>
              <a:tr h="681913">
                <a:tc>
                  <a:txBody>
                    <a:bodyPr/>
                    <a:lstStyle/>
                    <a:p>
                      <a:pPr algn="just"/>
                      <a:r>
                        <a:rPr lang="en-US" sz="2400" b="1" kern="100" dirty="0">
                          <a:solidFill>
                            <a:srgbClr val="0A0A03"/>
                          </a:solidFill>
                          <a:effectLst/>
                          <a:latin typeface="MS UI Gothic" panose="020B0600070205080204" pitchFamily="50" charset="-128"/>
                          <a:ea typeface="MS UI Gothic" panose="020B0600070205080204" pitchFamily="50" charset="-128"/>
                        </a:rPr>
                        <a:t>- </a:t>
                      </a:r>
                      <a:r>
                        <a:rPr lang="ja-JP" sz="2400" b="1" kern="100" dirty="0">
                          <a:solidFill>
                            <a:srgbClr val="0A0A03"/>
                          </a:solidFill>
                          <a:effectLst/>
                          <a:latin typeface="MS UI Gothic" panose="020B0600070205080204" pitchFamily="50" charset="-128"/>
                          <a:ea typeface="MS UI Gothic" panose="020B0600070205080204" pitchFamily="50" charset="-128"/>
                        </a:rPr>
                        <a:t>サービスプロバイダー：社会に直接サービスを提供</a:t>
                      </a:r>
                      <a:endParaRPr lang="ja-JP" sz="2400" b="1" kern="100" dirty="0">
                        <a:effectLst/>
                        <a:latin typeface="MS UI Gothic" panose="020B0600070205080204" pitchFamily="50" charset="-128"/>
                        <a:ea typeface="MS UI Gothic" panose="020B0600070205080204"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2400" b="1" kern="100" dirty="0">
                          <a:solidFill>
                            <a:srgbClr val="0A0A03"/>
                          </a:solidFill>
                          <a:effectLst/>
                          <a:latin typeface="MS UI Gothic" panose="020B0600070205080204" pitchFamily="50" charset="-128"/>
                          <a:ea typeface="MS UI Gothic" panose="020B0600070205080204" pitchFamily="50" charset="-128"/>
                        </a:rPr>
                        <a:t>- </a:t>
                      </a:r>
                      <a:r>
                        <a:rPr lang="ja-JP" sz="2400" b="1" kern="100" dirty="0">
                          <a:solidFill>
                            <a:srgbClr val="0A0A03"/>
                          </a:solidFill>
                          <a:effectLst/>
                          <a:latin typeface="MS UI Gothic" panose="020B0600070205080204" pitchFamily="50" charset="-128"/>
                          <a:ea typeface="MS UI Gothic" panose="020B0600070205080204" pitchFamily="50" charset="-128"/>
                        </a:rPr>
                        <a:t>パートナー：行政のリソースを他者と</a:t>
                      </a:r>
                      <a:r>
                        <a:rPr lang="ja-JP" altLang="en-US" sz="2400" b="1" kern="100" dirty="0">
                          <a:solidFill>
                            <a:srgbClr val="0A0A03"/>
                          </a:solidFill>
                          <a:effectLst/>
                          <a:latin typeface="MS UI Gothic" panose="020B0600070205080204" pitchFamily="50" charset="-128"/>
                          <a:ea typeface="MS UI Gothic" panose="020B0600070205080204" pitchFamily="50" charset="-128"/>
                        </a:rPr>
                        <a:t>うまく</a:t>
                      </a:r>
                      <a:r>
                        <a:rPr lang="ja-JP" sz="2400" b="1" kern="100" dirty="0">
                          <a:solidFill>
                            <a:srgbClr val="0A0A03"/>
                          </a:solidFill>
                          <a:effectLst/>
                          <a:latin typeface="MS UI Gothic" panose="020B0600070205080204" pitchFamily="50" charset="-128"/>
                          <a:ea typeface="MS UI Gothic" panose="020B0600070205080204" pitchFamily="50" charset="-128"/>
                        </a:rPr>
                        <a:t>組み合わせる</a:t>
                      </a:r>
                      <a:endParaRPr lang="ja-JP" sz="2400" b="1" kern="100" dirty="0">
                        <a:effectLst/>
                        <a:latin typeface="MS UI Gothic" panose="020B0600070205080204" pitchFamily="50" charset="-128"/>
                        <a:ea typeface="MS UI Gothic" panose="020B0600070205080204" pitchFamily="50" charset="-128"/>
                        <a:cs typeface="ＭＳ Ｐゴシック" panose="020B060007020508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3613859"/>
                  </a:ext>
                </a:extLst>
              </a:tr>
            </a:tbl>
          </a:graphicData>
        </a:graphic>
      </p:graphicFrame>
      <p:sp>
        <p:nvSpPr>
          <p:cNvPr id="4" name="スライド番号プレースホルダー 3">
            <a:extLst>
              <a:ext uri="{FF2B5EF4-FFF2-40B4-BE49-F238E27FC236}">
                <a16:creationId xmlns:a16="http://schemas.microsoft.com/office/drawing/2014/main" id="{74C15FC5-3BEA-3502-8372-6A102E3BE509}"/>
              </a:ext>
            </a:extLst>
          </p:cNvPr>
          <p:cNvSpPr>
            <a:spLocks noGrp="1"/>
          </p:cNvSpPr>
          <p:nvPr>
            <p:ph type="sldNum" sz="quarter" idx="12"/>
          </p:nvPr>
        </p:nvSpPr>
        <p:spPr>
          <a:xfrm>
            <a:off x="9144000" y="635635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774AA4E-9D2F-4459-9891-CFC1DA7F7E9B}"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1" lang="ja-JP" altLang="en-US" sz="1200" b="0" i="0" u="none" strike="noStrike" kern="1200" cap="none" spc="0" normalizeH="0" baseline="0" noProof="0" dirty="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
        <p:nvSpPr>
          <p:cNvPr id="11" name="Rectangle 4">
            <a:extLst>
              <a:ext uri="{FF2B5EF4-FFF2-40B4-BE49-F238E27FC236}">
                <a16:creationId xmlns:a16="http://schemas.microsoft.com/office/drawing/2014/main" id="{0587D910-C7D7-E0C2-ED97-62BD04066B70}"/>
              </a:ext>
            </a:extLst>
          </p:cNvPr>
          <p:cNvSpPr>
            <a:spLocks noChangeArrowheads="1"/>
          </p:cNvSpPr>
          <p:nvPr/>
        </p:nvSpPr>
        <p:spPr bwMode="auto">
          <a:xfrm>
            <a:off x="3550054" y="3051252"/>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br>
              <a:rPr kumimoji="0" lang="ja-JP" altLang="ja-JP" sz="18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rPr>
            </a:br>
            <a:endParaRPr kumimoji="0" lang="ja-JP" altLang="ja-JP" sz="18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
        <p:nvSpPr>
          <p:cNvPr id="18" name="テキスト ボックス 17">
            <a:extLst>
              <a:ext uri="{FF2B5EF4-FFF2-40B4-BE49-F238E27FC236}">
                <a16:creationId xmlns:a16="http://schemas.microsoft.com/office/drawing/2014/main" id="{23C6F3B6-71ED-ECA4-FE47-14ED82B0B492}"/>
              </a:ext>
            </a:extLst>
          </p:cNvPr>
          <p:cNvSpPr txBox="1"/>
          <p:nvPr/>
        </p:nvSpPr>
        <p:spPr>
          <a:xfrm>
            <a:off x="4930878" y="2344443"/>
            <a:ext cx="2330245"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white"/>
                </a:solidFill>
                <a:effectLst/>
                <a:uLnTx/>
                <a:uFillTx/>
                <a:latin typeface="Calibri" panose="020F0502020204030204"/>
                <a:ea typeface="ＭＳ Ｐゴシック" panose="020B0600070205080204" pitchFamily="50" charset="-128"/>
                <a:cs typeface="+mn-cs"/>
              </a:rPr>
              <a:t>※</a:t>
            </a:r>
            <a:r>
              <a:rPr kumimoji="1" lang="ja-JP" altLang="en-US" sz="1800" b="0" i="0" u="none" strike="noStrike" kern="1200" cap="none" spc="0" normalizeH="0" baseline="0" noProof="0" dirty="0">
                <a:ln>
                  <a:noFill/>
                </a:ln>
                <a:solidFill>
                  <a:prstClr val="white"/>
                </a:solidFill>
                <a:effectLst/>
                <a:uLnTx/>
                <a:uFillTx/>
                <a:latin typeface="Calibri" panose="020F0502020204030204"/>
                <a:ea typeface="ＭＳ Ｐゴシック" panose="020B0600070205080204" pitchFamily="50" charset="-128"/>
                <a:cs typeface="+mn-cs"/>
              </a:rPr>
              <a:t>筆者による命名</a:t>
            </a:r>
          </a:p>
        </p:txBody>
      </p:sp>
      <p:sp>
        <p:nvSpPr>
          <p:cNvPr id="5" name="矢印: 上 4">
            <a:extLst>
              <a:ext uri="{FF2B5EF4-FFF2-40B4-BE49-F238E27FC236}">
                <a16:creationId xmlns:a16="http://schemas.microsoft.com/office/drawing/2014/main" id="{5ACF5070-E7E2-A1E9-1FF3-BEE9E6F88E8F}"/>
              </a:ext>
            </a:extLst>
          </p:cNvPr>
          <p:cNvSpPr/>
          <p:nvPr/>
        </p:nvSpPr>
        <p:spPr>
          <a:xfrm>
            <a:off x="8610600" y="5757638"/>
            <a:ext cx="484632" cy="387070"/>
          </a:xfrm>
          <a:prstGeom prst="upArrow">
            <a:avLst/>
          </a:prstGeom>
          <a:solidFill>
            <a:srgbClr val="FFE4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31812757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A916DE-1383-76B8-2E22-906843386A8D}"/>
              </a:ext>
            </a:extLst>
          </p:cNvPr>
          <p:cNvSpPr>
            <a:spLocks noGrp="1"/>
          </p:cNvSpPr>
          <p:nvPr>
            <p:ph type="title"/>
          </p:nvPr>
        </p:nvSpPr>
        <p:spPr/>
        <p:txBody>
          <a:bodyPr>
            <a:normAutofit fontScale="90000"/>
          </a:bodyPr>
          <a:lstStyle/>
          <a:p>
            <a:r>
              <a:rPr kumimoji="1" lang="zh-TW" altLang="en-US" dirty="0"/>
              <a:t>加乗減除方式</a:t>
            </a:r>
            <a:r>
              <a:rPr kumimoji="1" lang="ja-JP" altLang="en-US" dirty="0"/>
              <a:t>によるデモクラシー的まとめ方</a:t>
            </a:r>
            <a:br>
              <a:rPr kumimoji="1" lang="en-US" altLang="ja-JP" dirty="0"/>
            </a:br>
            <a:r>
              <a:rPr lang="en-US" altLang="ja-JP" dirty="0"/>
              <a:t>		</a:t>
            </a:r>
            <a:r>
              <a:rPr kumimoji="1" lang="ja-JP" altLang="en-US" dirty="0"/>
              <a:t>　</a:t>
            </a:r>
            <a:r>
              <a:rPr kumimoji="1" lang="en-US" altLang="ja-JP" dirty="0"/>
              <a:t>『</a:t>
            </a:r>
            <a:r>
              <a:rPr kumimoji="1" lang="ja-JP" altLang="en-US" dirty="0"/>
              <a:t>創造と伝統</a:t>
            </a:r>
            <a:r>
              <a:rPr kumimoji="1" lang="en-US" altLang="ja-JP" dirty="0"/>
              <a:t>』</a:t>
            </a:r>
            <a:r>
              <a:rPr kumimoji="1" lang="ja-JP" altLang="en-US" dirty="0"/>
              <a:t>川喜田二郎著（</a:t>
            </a:r>
            <a:r>
              <a:rPr lang="ja-JP" altLang="en-US" b="1" i="0" dirty="0">
                <a:solidFill>
                  <a:srgbClr val="565959"/>
                </a:solidFill>
                <a:effectLst/>
                <a:latin typeface="Hiragino Kaku Gothic ProN"/>
              </a:rPr>
              <a:t> </a:t>
            </a:r>
            <a:r>
              <a:rPr lang="en-US" altLang="ja-JP" b="1" i="0" dirty="0">
                <a:solidFill>
                  <a:srgbClr val="565959"/>
                </a:solidFill>
                <a:effectLst/>
                <a:latin typeface="Hiragino Kaku Gothic ProN"/>
              </a:rPr>
              <a:t>1993</a:t>
            </a:r>
            <a:r>
              <a:rPr kumimoji="1" lang="ja-JP" altLang="en-US" dirty="0"/>
              <a:t>）</a:t>
            </a:r>
          </a:p>
        </p:txBody>
      </p:sp>
      <p:graphicFrame>
        <p:nvGraphicFramePr>
          <p:cNvPr id="9" name="表 9">
            <a:extLst>
              <a:ext uri="{FF2B5EF4-FFF2-40B4-BE49-F238E27FC236}">
                <a16:creationId xmlns:a16="http://schemas.microsoft.com/office/drawing/2014/main" id="{83271C94-AEB8-8DE3-75A1-896117C72924}"/>
              </a:ext>
            </a:extLst>
          </p:cNvPr>
          <p:cNvGraphicFramePr>
            <a:graphicFrameLocks noGrp="1"/>
          </p:cNvGraphicFramePr>
          <p:nvPr>
            <p:ph idx="1"/>
          </p:nvPr>
        </p:nvGraphicFramePr>
        <p:xfrm>
          <a:off x="838200" y="1825625"/>
          <a:ext cx="10515600" cy="3296920"/>
        </p:xfrm>
        <a:graphic>
          <a:graphicData uri="http://schemas.openxmlformats.org/drawingml/2006/table">
            <a:tbl>
              <a:tblPr firstRow="1" bandRow="1">
                <a:tableStyleId>{5C22544A-7EE6-4342-B048-85BDC9FD1C3A}</a:tableStyleId>
              </a:tblPr>
              <a:tblGrid>
                <a:gridCol w="732905">
                  <a:extLst>
                    <a:ext uri="{9D8B030D-6E8A-4147-A177-3AD203B41FA5}">
                      <a16:colId xmlns:a16="http://schemas.microsoft.com/office/drawing/2014/main" val="2084991304"/>
                    </a:ext>
                  </a:extLst>
                </a:gridCol>
                <a:gridCol w="9782695">
                  <a:extLst>
                    <a:ext uri="{9D8B030D-6E8A-4147-A177-3AD203B41FA5}">
                      <a16:colId xmlns:a16="http://schemas.microsoft.com/office/drawing/2014/main" val="3126722430"/>
                    </a:ext>
                  </a:extLst>
                </a:gridCol>
              </a:tblGrid>
              <a:tr h="370840">
                <a:tc>
                  <a:txBody>
                    <a:bodyPr/>
                    <a:lstStyle/>
                    <a:p>
                      <a:r>
                        <a:rPr kumimoji="1" lang="ja-JP" altLang="en-US" dirty="0"/>
                        <a:t>方式</a:t>
                      </a:r>
                    </a:p>
                  </a:txBody>
                  <a:tcPr/>
                </a:tc>
                <a:tc>
                  <a:txBody>
                    <a:bodyPr/>
                    <a:lstStyle/>
                    <a:p>
                      <a:r>
                        <a:rPr kumimoji="1" lang="ja-JP" altLang="en-US" dirty="0"/>
                        <a:t>解説：会議を例に</a:t>
                      </a:r>
                    </a:p>
                  </a:txBody>
                  <a:tcPr/>
                </a:tc>
                <a:extLst>
                  <a:ext uri="{0D108BD9-81ED-4DB2-BD59-A6C34878D82A}">
                    <a16:rowId xmlns:a16="http://schemas.microsoft.com/office/drawing/2014/main" val="1237773355"/>
                  </a:ext>
                </a:extLst>
              </a:tr>
              <a:tr h="370840">
                <a:tc>
                  <a:txBody>
                    <a:bodyPr/>
                    <a:lstStyle/>
                    <a:p>
                      <a:r>
                        <a:rPr kumimoji="1" lang="ja-JP" altLang="en-US" dirty="0"/>
                        <a:t>加算</a:t>
                      </a:r>
                    </a:p>
                  </a:txBody>
                  <a:tcPr/>
                </a:tc>
                <a:tc>
                  <a:txBody>
                    <a:bodyPr/>
                    <a:lstStyle/>
                    <a:p>
                      <a:r>
                        <a:rPr kumimoji="1" lang="ja-JP" altLang="en-US" dirty="0"/>
                        <a:t>会議を開いたとき、まずみんなで会議主題に関係のある多様な情報を、いい悪いは絶対に言わずに、声に出して徹底的に出しあうことから出発　（意見を批判して消してしまわない）</a:t>
                      </a:r>
                    </a:p>
                  </a:txBody>
                  <a:tcPr/>
                </a:tc>
                <a:extLst>
                  <a:ext uri="{0D108BD9-81ED-4DB2-BD59-A6C34878D82A}">
                    <a16:rowId xmlns:a16="http://schemas.microsoft.com/office/drawing/2014/main" val="4039693474"/>
                  </a:ext>
                </a:extLst>
              </a:tr>
              <a:tr h="370840">
                <a:tc>
                  <a:txBody>
                    <a:bodyPr/>
                    <a:lstStyle/>
                    <a:p>
                      <a:r>
                        <a:rPr kumimoji="1" lang="ja-JP" altLang="en-US" dirty="0"/>
                        <a:t>乗算</a:t>
                      </a:r>
                    </a:p>
                  </a:txBody>
                  <a:tcPr/>
                </a:tc>
                <a:tc>
                  <a:txBody>
                    <a:bodyPr/>
                    <a:lstStyle/>
                    <a:p>
                      <a:r>
                        <a:rPr kumimoji="1" lang="ja-JP" altLang="en-US" dirty="0"/>
                        <a:t>足し算で出した意見は、すべてメモする。つまり</a:t>
                      </a:r>
                      <a:r>
                        <a:rPr kumimoji="1" lang="en-US" altLang="ja-JP" dirty="0"/>
                        <a:t>KJ</a:t>
                      </a:r>
                      <a:r>
                        <a:rPr kumimoji="1" lang="ja-JP" altLang="en-US" dirty="0"/>
                        <a:t>法のラベルに書き込む。こうして</a:t>
                      </a:r>
                      <a:r>
                        <a:rPr kumimoji="1" lang="en-US" altLang="ja-JP" dirty="0"/>
                        <a:t>KJ</a:t>
                      </a:r>
                      <a:r>
                        <a:rPr kumimoji="1" lang="ja-JP" altLang="en-US" dirty="0"/>
                        <a:t>法を使えば、下から組み立てができる。それが掛け算のようなもの　（ラベルから表札づくりへ）</a:t>
                      </a:r>
                      <a:r>
                        <a:rPr kumimoji="1" lang="en-US" altLang="ja-JP" dirty="0"/>
                        <a:t>※</a:t>
                      </a:r>
                      <a:endParaRPr kumimoji="1" lang="ja-JP" altLang="en-US" dirty="0"/>
                    </a:p>
                  </a:txBody>
                  <a:tcPr/>
                </a:tc>
                <a:extLst>
                  <a:ext uri="{0D108BD9-81ED-4DB2-BD59-A6C34878D82A}">
                    <a16:rowId xmlns:a16="http://schemas.microsoft.com/office/drawing/2014/main" val="380437810"/>
                  </a:ext>
                </a:extLst>
              </a:tr>
              <a:tr h="370840">
                <a:tc>
                  <a:txBody>
                    <a:bodyPr/>
                    <a:lstStyle/>
                    <a:p>
                      <a:r>
                        <a:rPr kumimoji="1" lang="ja-JP" altLang="en-US" dirty="0"/>
                        <a:t>減算</a:t>
                      </a:r>
                    </a:p>
                  </a:txBody>
                  <a:tcPr/>
                </a:tc>
                <a:tc>
                  <a:txBody>
                    <a:bodyPr/>
                    <a:lstStyle/>
                    <a:p>
                      <a:r>
                        <a:rPr kumimoji="1" lang="ja-JP" altLang="en-US" dirty="0"/>
                        <a:t>そのなかから、どこが値打ちのある重要なことで、どこがたいして重要ではないという評価ができるので、重要なものを採って価値の少ないものを捨てる　（価値の重要度を全員でじっくり吟味）</a:t>
                      </a:r>
                      <a:r>
                        <a:rPr kumimoji="1" lang="en-US" altLang="ja-JP" dirty="0"/>
                        <a:t>※</a:t>
                      </a:r>
                      <a:endParaRPr kumimoji="1" lang="ja-JP" altLang="en-US" dirty="0"/>
                    </a:p>
                  </a:txBody>
                  <a:tcPr/>
                </a:tc>
                <a:extLst>
                  <a:ext uri="{0D108BD9-81ED-4DB2-BD59-A6C34878D82A}">
                    <a16:rowId xmlns:a16="http://schemas.microsoft.com/office/drawing/2014/main" val="3107960408"/>
                  </a:ext>
                </a:extLst>
              </a:tr>
              <a:tr h="320040">
                <a:tc>
                  <a:txBody>
                    <a:bodyPr/>
                    <a:lstStyle/>
                    <a:p>
                      <a:r>
                        <a:rPr kumimoji="1" lang="ja-JP" altLang="en-US" dirty="0"/>
                        <a:t>除算</a:t>
                      </a:r>
                    </a:p>
                  </a:txBody>
                  <a:tcPr/>
                </a:tc>
                <a:tc>
                  <a:txBody>
                    <a:bodyPr/>
                    <a:lstStyle/>
                    <a:p>
                      <a:r>
                        <a:rPr kumimoji="1" lang="ja-JP" altLang="en-US" dirty="0"/>
                        <a:t>会議の出席者が全員で見た上で、「この案でどうか」と、賛成かどうかの賛否の比例を採って決定する　（順位評価法：順位をつけて投票得票数の多いものを選ぶ方式で複数の案を並べるのもあり）</a:t>
                      </a:r>
                    </a:p>
                  </a:txBody>
                  <a:tcPr/>
                </a:tc>
                <a:extLst>
                  <a:ext uri="{0D108BD9-81ED-4DB2-BD59-A6C34878D82A}">
                    <a16:rowId xmlns:a16="http://schemas.microsoft.com/office/drawing/2014/main" val="942201573"/>
                  </a:ext>
                </a:extLst>
              </a:tr>
              <a:tr h="320040">
                <a:tc>
                  <a:txBody>
                    <a:bodyPr/>
                    <a:lstStyle/>
                    <a:p>
                      <a:r>
                        <a:rPr kumimoji="1" lang="ja-JP" altLang="en-US" dirty="0"/>
                        <a:t>補足</a:t>
                      </a:r>
                    </a:p>
                  </a:txBody>
                  <a:tcPr/>
                </a:tc>
                <a:tc>
                  <a:txBody>
                    <a:bodyPr/>
                    <a:lstStyle/>
                    <a:p>
                      <a:r>
                        <a:rPr kumimoji="1" lang="ja-JP" altLang="en-US" dirty="0"/>
                        <a:t>ストーリーを語る　図解と文章と</a:t>
                      </a:r>
                    </a:p>
                  </a:txBody>
                  <a:tcPr/>
                </a:tc>
                <a:extLst>
                  <a:ext uri="{0D108BD9-81ED-4DB2-BD59-A6C34878D82A}">
                    <a16:rowId xmlns:a16="http://schemas.microsoft.com/office/drawing/2014/main" val="580437852"/>
                  </a:ext>
                </a:extLst>
              </a:tr>
            </a:tbl>
          </a:graphicData>
        </a:graphic>
      </p:graphicFrame>
      <p:sp>
        <p:nvSpPr>
          <p:cNvPr id="7" name="スライド番号プレースホルダー 6">
            <a:extLst>
              <a:ext uri="{FF2B5EF4-FFF2-40B4-BE49-F238E27FC236}">
                <a16:creationId xmlns:a16="http://schemas.microsoft.com/office/drawing/2014/main" id="{060D3F84-A2F5-331B-BB9E-7B39E44FEBC3}"/>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774AA4E-9D2F-4459-9891-CFC1DA7F7E9B}"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
        <p:nvSpPr>
          <p:cNvPr id="4" name="テキスト ボックス 3">
            <a:extLst>
              <a:ext uri="{FF2B5EF4-FFF2-40B4-BE49-F238E27FC236}">
                <a16:creationId xmlns:a16="http://schemas.microsoft.com/office/drawing/2014/main" id="{94380B8F-3AFE-EDA0-A17F-432A997E2313}"/>
              </a:ext>
            </a:extLst>
          </p:cNvPr>
          <p:cNvSpPr txBox="1"/>
          <p:nvPr/>
        </p:nvSpPr>
        <p:spPr>
          <a:xfrm>
            <a:off x="8430424" y="5257480"/>
            <a:ext cx="2845031"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a:t>
            </a: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「離れ小島」を捨てない</a:t>
            </a:r>
          </a:p>
        </p:txBody>
      </p:sp>
      <p:pic>
        <p:nvPicPr>
          <p:cNvPr id="5" name="Picture 2">
            <a:extLst>
              <a:ext uri="{FF2B5EF4-FFF2-40B4-BE49-F238E27FC236}">
                <a16:creationId xmlns:a16="http://schemas.microsoft.com/office/drawing/2014/main" id="{28EFE662-F727-B430-A9FD-9FF86CC152F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1" y="5106464"/>
            <a:ext cx="4589206" cy="1799688"/>
          </a:xfrm>
          <a:prstGeom prst="rect">
            <a:avLst/>
          </a:prstGeom>
          <a:noFill/>
          <a:extLst>
            <a:ext uri="{909E8E84-426E-40DD-AFC4-6F175D3DCCD1}">
              <a14:hiddenFill xmlns:a14="http://schemas.microsoft.com/office/drawing/2010/main">
                <a:solidFill>
                  <a:srgbClr val="FFFFFF"/>
                </a:solidFill>
              </a14:hiddenFill>
            </a:ext>
          </a:extLst>
        </p:spPr>
      </p:pic>
      <p:sp>
        <p:nvSpPr>
          <p:cNvPr id="6" name="テキスト ボックス 5">
            <a:extLst>
              <a:ext uri="{FF2B5EF4-FFF2-40B4-BE49-F238E27FC236}">
                <a16:creationId xmlns:a16="http://schemas.microsoft.com/office/drawing/2014/main" id="{980918A7-0F03-C8CC-BA11-55ADED8742A2}"/>
              </a:ext>
            </a:extLst>
          </p:cNvPr>
          <p:cNvSpPr txBox="1"/>
          <p:nvPr/>
        </p:nvSpPr>
        <p:spPr>
          <a:xfrm>
            <a:off x="5695950" y="5761747"/>
            <a:ext cx="6096000" cy="923330"/>
          </a:xfrm>
          <a:prstGeom prst="rect">
            <a:avLst/>
          </a:prstGeom>
          <a:noFill/>
          <a:ln>
            <a:solidFill>
              <a:schemeClr val="accent1"/>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米国でも　</a:t>
            </a:r>
            <a:r>
              <a:rPr kumimoji="1" lang="en-US" altLang="ja-JP"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O’Reilly Media KJ Method</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https://www.oreilly.com/library/view/planning-successful-websites/9781491957011/video246658.html</a:t>
            </a:r>
            <a:endParaRPr kumimoji="1" lang="ja-JP" altLang="en-US" sz="18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9879147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5B53532-49FF-DD71-1EB3-3ED82DBD9FD9}"/>
              </a:ext>
            </a:extLst>
          </p:cNvPr>
          <p:cNvSpPr>
            <a:spLocks noGrp="1"/>
          </p:cNvSpPr>
          <p:nvPr>
            <p:ph type="title"/>
          </p:nvPr>
        </p:nvSpPr>
        <p:spPr/>
        <p:txBody>
          <a:bodyPr>
            <a:normAutofit fontScale="90000"/>
          </a:bodyPr>
          <a:lstStyle/>
          <a:p>
            <a:r>
              <a:rPr kumimoji="1" lang="en-US" altLang="ja-JP" dirty="0"/>
              <a:t>『</a:t>
            </a:r>
            <a:r>
              <a:rPr kumimoji="1" lang="ja-JP" altLang="en-US" dirty="0"/>
              <a:t>イノベーションの極意</a:t>
            </a:r>
            <a:r>
              <a:rPr kumimoji="1" lang="en-US" altLang="ja-JP" dirty="0"/>
              <a:t>』</a:t>
            </a:r>
            <a:br>
              <a:rPr kumimoji="1" lang="en-US" altLang="ja-JP" dirty="0"/>
            </a:br>
            <a:r>
              <a:rPr kumimoji="1" lang="ja-JP" altLang="en-US" dirty="0"/>
              <a:t>デザイン思考の元祖の一人：トム・ケリー 著</a:t>
            </a:r>
            <a:r>
              <a:rPr kumimoji="1" lang="en-US" altLang="ja-JP" dirty="0"/>
              <a:t>(2001)</a:t>
            </a:r>
            <a:endParaRPr kumimoji="1" lang="ja-JP" altLang="en-US" dirty="0"/>
          </a:p>
        </p:txBody>
      </p:sp>
      <p:sp>
        <p:nvSpPr>
          <p:cNvPr id="3" name="コンテンツ プレースホルダー 2">
            <a:extLst>
              <a:ext uri="{FF2B5EF4-FFF2-40B4-BE49-F238E27FC236}">
                <a16:creationId xmlns:a16="http://schemas.microsoft.com/office/drawing/2014/main" id="{E81F557D-619D-9978-97E4-495F0CC5B2C1}"/>
              </a:ext>
            </a:extLst>
          </p:cNvPr>
          <p:cNvSpPr>
            <a:spLocks noGrp="1"/>
          </p:cNvSpPr>
          <p:nvPr>
            <p:ph idx="1"/>
          </p:nvPr>
        </p:nvSpPr>
        <p:spPr/>
        <p:txBody>
          <a:bodyPr>
            <a:normAutofit/>
          </a:bodyPr>
          <a:lstStyle/>
          <a:p>
            <a:pPr marL="514350" indent="-514350">
              <a:buFont typeface="+mj-lt"/>
              <a:buAutoNum type="arabicPeriod"/>
            </a:pPr>
            <a:r>
              <a:rPr kumimoji="1" lang="ja-JP" altLang="en-US" dirty="0"/>
              <a:t>焦点を絞る：顧客ニーズに焦点を当て明確な問題提起をする</a:t>
            </a:r>
          </a:p>
          <a:p>
            <a:pPr marL="514350" indent="-514350">
              <a:buFont typeface="+mj-lt"/>
              <a:buAutoNum type="arabicPeriod"/>
            </a:pPr>
            <a:r>
              <a:rPr kumimoji="1" lang="ja-JP" altLang="en-US" dirty="0"/>
              <a:t>あそび心をもって進める：批判や討論は後回しにする</a:t>
            </a:r>
          </a:p>
          <a:p>
            <a:pPr marL="514350" indent="-514350">
              <a:buFont typeface="+mj-lt"/>
              <a:buAutoNum type="arabicPeriod"/>
            </a:pPr>
            <a:r>
              <a:rPr kumimoji="1" lang="ja-JP" altLang="en-US" dirty="0"/>
              <a:t>アイデアをどんどん出す：まずはたくさんのアイデアを</a:t>
            </a:r>
          </a:p>
          <a:p>
            <a:pPr marL="514350" indent="-514350">
              <a:buFont typeface="+mj-lt"/>
              <a:buAutoNum type="arabicPeriod"/>
            </a:pPr>
            <a:r>
              <a:rPr kumimoji="1" lang="ja-JP" altLang="en-US" dirty="0"/>
              <a:t>メンバーのパワーを貯めジャンプする：ファシリテーターの場を盛り上げるツボを押さえる</a:t>
            </a:r>
          </a:p>
          <a:p>
            <a:pPr marL="514350" indent="-514350">
              <a:buFont typeface="+mj-lt"/>
              <a:buAutoNum type="arabicPeriod"/>
            </a:pPr>
            <a:r>
              <a:rPr kumimoji="1" lang="ja-JP" altLang="en-US" dirty="0"/>
              <a:t>共有の壁（シート）に書き留める：アイデアを皆がシェアできるようにする</a:t>
            </a:r>
          </a:p>
          <a:p>
            <a:pPr marL="514350" indent="-514350">
              <a:buFont typeface="+mj-lt"/>
              <a:buAutoNum type="arabicPeriod"/>
            </a:pPr>
            <a:r>
              <a:rPr kumimoji="1" lang="ja-JP" altLang="en-US" dirty="0"/>
              <a:t>心の筋肉をストレッチする：事前に心のウォームアップをする</a:t>
            </a:r>
          </a:p>
          <a:p>
            <a:pPr marL="514350" indent="-514350">
              <a:buFont typeface="+mj-lt"/>
              <a:buAutoNum type="arabicPeriod"/>
            </a:pPr>
            <a:r>
              <a:rPr kumimoji="1" lang="ja-JP" altLang="en-US" dirty="0"/>
              <a:t>体を存分に動かす：アイデアを絵に描く、模型をつくる、演じる</a:t>
            </a:r>
          </a:p>
          <a:p>
            <a:endParaRPr kumimoji="1" lang="ja-JP" altLang="en-US" dirty="0"/>
          </a:p>
        </p:txBody>
      </p:sp>
      <p:sp>
        <p:nvSpPr>
          <p:cNvPr id="4" name="スライド番号プレースホルダー 3">
            <a:extLst>
              <a:ext uri="{FF2B5EF4-FFF2-40B4-BE49-F238E27FC236}">
                <a16:creationId xmlns:a16="http://schemas.microsoft.com/office/drawing/2014/main" id="{0BEC49D6-01AE-67AD-6F9D-2F45A40C268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774AA4E-9D2F-4459-9891-CFC1DA7F7E9B}"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12275178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D195B75-178D-EC65-7D06-2F87CEC34F93}"/>
              </a:ext>
            </a:extLst>
          </p:cNvPr>
          <p:cNvSpPr>
            <a:spLocks noGrp="1"/>
          </p:cNvSpPr>
          <p:nvPr>
            <p:ph type="title"/>
          </p:nvPr>
        </p:nvSpPr>
        <p:spPr/>
        <p:txBody>
          <a:bodyPr>
            <a:normAutofit fontScale="90000"/>
          </a:bodyPr>
          <a:lstStyle/>
          <a:p>
            <a:r>
              <a:rPr kumimoji="1" lang="ja-JP" altLang="en-US" dirty="0"/>
              <a:t>デザイン思考を生かすための心構え</a:t>
            </a:r>
            <a:br>
              <a:rPr kumimoji="1" lang="en-US" altLang="ja-JP" dirty="0"/>
            </a:br>
            <a:r>
              <a:rPr kumimoji="1" lang="en-US" altLang="ja-JP" dirty="0"/>
              <a:t>							</a:t>
            </a:r>
            <a:r>
              <a:rPr kumimoji="1" lang="ja-JP" altLang="en-US" dirty="0"/>
              <a:t>マリアナ・アマトゥーロ</a:t>
            </a:r>
          </a:p>
        </p:txBody>
      </p:sp>
      <p:sp>
        <p:nvSpPr>
          <p:cNvPr id="3" name="コンテンツ プレースホルダー 2">
            <a:extLst>
              <a:ext uri="{FF2B5EF4-FFF2-40B4-BE49-F238E27FC236}">
                <a16:creationId xmlns:a16="http://schemas.microsoft.com/office/drawing/2014/main" id="{5F361D29-232C-764E-3000-544A79B70010}"/>
              </a:ext>
            </a:extLst>
          </p:cNvPr>
          <p:cNvSpPr>
            <a:spLocks noGrp="1"/>
          </p:cNvSpPr>
          <p:nvPr>
            <p:ph idx="1"/>
          </p:nvPr>
        </p:nvSpPr>
        <p:spPr/>
        <p:txBody>
          <a:bodyPr>
            <a:normAutofit fontScale="92500" lnSpcReduction="20000"/>
          </a:bodyPr>
          <a:lstStyle/>
          <a:p>
            <a:r>
              <a:rPr kumimoji="1" lang="ja-JP" altLang="en-US" dirty="0"/>
              <a:t>曖昧さを許容する</a:t>
            </a:r>
            <a:r>
              <a:rPr kumimoji="1" lang="en-US" altLang="ja-JP" dirty="0"/>
              <a:t>=Ambiguity tolerance</a:t>
            </a:r>
          </a:p>
          <a:p>
            <a:r>
              <a:rPr kumimoji="1" lang="ja-JP" altLang="en-US" dirty="0"/>
              <a:t>美的センスを大事にする</a:t>
            </a:r>
            <a:r>
              <a:rPr kumimoji="1" lang="en-US" altLang="ja-JP" dirty="0"/>
              <a:t>=engagement with Aesthetics</a:t>
            </a:r>
          </a:p>
          <a:p>
            <a:r>
              <a:rPr kumimoji="1" lang="ja-JP" altLang="en-US" dirty="0"/>
              <a:t>複数の視点をつなぐ</a:t>
            </a:r>
            <a:r>
              <a:rPr kumimoji="1" lang="en-US" altLang="ja-JP" dirty="0"/>
              <a:t>=Connecting multiple perspectives</a:t>
            </a:r>
          </a:p>
          <a:p>
            <a:r>
              <a:rPr kumimoji="1" lang="ja-JP" altLang="en-US" dirty="0"/>
              <a:t>創造性を大切にする</a:t>
            </a:r>
            <a:r>
              <a:rPr kumimoji="1" lang="en-US" altLang="ja-JP" dirty="0"/>
              <a:t>=Creativity</a:t>
            </a:r>
          </a:p>
          <a:p>
            <a:r>
              <a:rPr kumimoji="1" lang="ja-JP" altLang="en-US" dirty="0"/>
              <a:t>人への共感が原点です</a:t>
            </a:r>
            <a:r>
              <a:rPr kumimoji="1" lang="en-US" altLang="ja-JP" dirty="0"/>
              <a:t>=Empathy</a:t>
            </a:r>
          </a:p>
          <a:p>
            <a:endParaRPr lang="en-US" altLang="ja-JP" dirty="0"/>
          </a:p>
          <a:p>
            <a:r>
              <a:rPr kumimoji="1" lang="en-US" altLang="ja-JP" dirty="0"/>
              <a:t>Mariana </a:t>
            </a:r>
            <a:r>
              <a:rPr kumimoji="1" lang="en-US" altLang="ja-JP" dirty="0" err="1"/>
              <a:t>Amatullo</a:t>
            </a:r>
            <a:r>
              <a:rPr kumimoji="1" lang="en-US" altLang="ja-JP" dirty="0"/>
              <a:t> joined The New School  as full-time faculty in the School of Design Strategies (SDS) at Parsons School of Design in 2017. In addition to her teaching in SDS where she is also part of the core faculty of the university's Graduate Minor in Civic Service Design, she serves as Vice Provost for Global Executive Education and Online Strategic Initiatives at The New School.</a:t>
            </a:r>
            <a:endParaRPr kumimoji="1" lang="ja-JP" altLang="en-US" dirty="0"/>
          </a:p>
        </p:txBody>
      </p:sp>
      <p:sp>
        <p:nvSpPr>
          <p:cNvPr id="4" name="スライド番号プレースホルダー 3">
            <a:extLst>
              <a:ext uri="{FF2B5EF4-FFF2-40B4-BE49-F238E27FC236}">
                <a16:creationId xmlns:a16="http://schemas.microsoft.com/office/drawing/2014/main" id="{D96650C2-6A39-B453-0CF5-AC9043867FAC}"/>
              </a:ext>
            </a:extLst>
          </p:cNvPr>
          <p:cNvSpPr>
            <a:spLocks noGrp="1"/>
          </p:cNvSpPr>
          <p:nvPr>
            <p:ph type="sldNum" sz="quarter" idx="12"/>
          </p:nvPr>
        </p:nvSpPr>
        <p:spPr/>
        <p:txBody>
          <a:bodyPr/>
          <a:lstStyle/>
          <a:p>
            <a:fld id="{2774AA4E-9D2F-4459-9891-CFC1DA7F7E9B}" type="slidenum">
              <a:rPr kumimoji="1" lang="ja-JP" altLang="en-US" smtClean="0"/>
              <a:t>27</a:t>
            </a:fld>
            <a:endParaRPr kumimoji="1" lang="ja-JP" altLang="en-US"/>
          </a:p>
        </p:txBody>
      </p:sp>
    </p:spTree>
    <p:extLst>
      <p:ext uri="{BB962C8B-B14F-4D97-AF65-F5344CB8AC3E}">
        <p14:creationId xmlns:p14="http://schemas.microsoft.com/office/powerpoint/2010/main" val="13020142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DBDF692-CC16-4B70-99F8-F5C795153959}"/>
              </a:ext>
            </a:extLst>
          </p:cNvPr>
          <p:cNvSpPr>
            <a:spLocks noGrp="1"/>
          </p:cNvSpPr>
          <p:nvPr>
            <p:ph type="title"/>
          </p:nvPr>
        </p:nvSpPr>
        <p:spPr/>
        <p:txBody>
          <a:bodyPr>
            <a:normAutofit/>
          </a:bodyPr>
          <a:lstStyle/>
          <a:p>
            <a:r>
              <a:rPr kumimoji="1" lang="ja-JP" altLang="en-US" dirty="0"/>
              <a:t>デザイン思考のポイント</a:t>
            </a:r>
            <a:r>
              <a:rPr lang="ja-JP" altLang="en-US" dirty="0"/>
              <a:t>と実践の要素</a:t>
            </a:r>
            <a:endParaRPr kumimoji="1" lang="ja-JP" altLang="en-US" dirty="0"/>
          </a:p>
        </p:txBody>
      </p:sp>
      <p:sp>
        <p:nvSpPr>
          <p:cNvPr id="3" name="コンテンツ プレースホルダー 2">
            <a:extLst>
              <a:ext uri="{FF2B5EF4-FFF2-40B4-BE49-F238E27FC236}">
                <a16:creationId xmlns:a16="http://schemas.microsoft.com/office/drawing/2014/main" id="{C515EAE1-B03A-4030-BD0E-20A2F6720AE3}"/>
              </a:ext>
            </a:extLst>
          </p:cNvPr>
          <p:cNvSpPr>
            <a:spLocks noGrp="1"/>
          </p:cNvSpPr>
          <p:nvPr>
            <p:ph idx="1"/>
          </p:nvPr>
        </p:nvSpPr>
        <p:spPr>
          <a:xfrm>
            <a:off x="3800385" y="2103120"/>
            <a:ext cx="7586300" cy="3806792"/>
          </a:xfrm>
          <a:solidFill>
            <a:schemeClr val="bg1"/>
          </a:solidFill>
          <a:ln w="19050">
            <a:solidFill>
              <a:schemeClr val="tx1"/>
            </a:solidFill>
          </a:ln>
        </p:spPr>
        <p:txBody>
          <a:bodyPr>
            <a:normAutofit fontScale="40000" lnSpcReduction="20000"/>
          </a:bodyPr>
          <a:lstStyle/>
          <a:p>
            <a:pPr>
              <a:lnSpc>
                <a:spcPct val="120000"/>
              </a:lnSpc>
              <a:spcBef>
                <a:spcPts val="600"/>
              </a:spcBef>
              <a:spcAft>
                <a:spcPts val="600"/>
              </a:spcAft>
            </a:pPr>
            <a:r>
              <a:rPr kumimoji="1" lang="ja-JP" altLang="en-US" sz="4400" dirty="0">
                <a:highlight>
                  <a:srgbClr val="FFE400"/>
                </a:highlight>
              </a:rPr>
              <a:t>チーム</a:t>
            </a:r>
            <a:r>
              <a:rPr kumimoji="1" lang="ja-JP" altLang="en-US" sz="4400" dirty="0"/>
              <a:t>　自分にない知識や体験をもとにした刺激あい</a:t>
            </a:r>
            <a:endParaRPr kumimoji="1" lang="en-US" altLang="ja-JP" sz="4400" dirty="0"/>
          </a:p>
          <a:p>
            <a:pPr marL="533400" lvl="1">
              <a:lnSpc>
                <a:spcPct val="120000"/>
              </a:lnSpc>
              <a:spcBef>
                <a:spcPts val="0"/>
              </a:spcBef>
            </a:pPr>
            <a:r>
              <a:rPr lang="ja-JP" altLang="en-US" sz="4000" b="1" dirty="0"/>
              <a:t>多様性のあるチーム編成　</a:t>
            </a:r>
            <a:r>
              <a:rPr lang="en-US" altLang="ja-JP" sz="4000" b="1" dirty="0"/>
              <a:t>4</a:t>
            </a:r>
            <a:r>
              <a:rPr lang="ja-JP" altLang="en-US" sz="4000" b="1" dirty="0"/>
              <a:t>－</a:t>
            </a:r>
            <a:r>
              <a:rPr lang="en-US" altLang="ja-JP" sz="4000" b="1" dirty="0"/>
              <a:t>8</a:t>
            </a:r>
            <a:r>
              <a:rPr lang="ja-JP" altLang="en-US" sz="4000" b="1" dirty="0"/>
              <a:t>人（</a:t>
            </a:r>
            <a:r>
              <a:rPr lang="en-US" altLang="ja-JP" sz="4000" b="1" dirty="0"/>
              <a:t>5</a:t>
            </a:r>
            <a:r>
              <a:rPr lang="ja-JP" altLang="en-US" sz="4000" b="1" dirty="0"/>
              <a:t>人）</a:t>
            </a:r>
            <a:endParaRPr lang="en-US" altLang="ja-JP" sz="4000" b="1" dirty="0"/>
          </a:p>
          <a:p>
            <a:pPr marL="533400" lvl="1">
              <a:lnSpc>
                <a:spcPct val="120000"/>
              </a:lnSpc>
              <a:spcBef>
                <a:spcPts val="0"/>
              </a:spcBef>
            </a:pPr>
            <a:r>
              <a:rPr lang="ja-JP" altLang="en-US" sz="4000" b="1" dirty="0"/>
              <a:t>普通の市民感覚重視の心構え</a:t>
            </a:r>
            <a:endParaRPr lang="en-US" altLang="ja-JP" sz="4000" b="1" dirty="0"/>
          </a:p>
          <a:p>
            <a:pPr marL="533400" lvl="1">
              <a:lnSpc>
                <a:spcPct val="120000"/>
              </a:lnSpc>
              <a:spcBef>
                <a:spcPts val="0"/>
              </a:spcBef>
            </a:pPr>
            <a:r>
              <a:rPr lang="ja-JP" altLang="en-US" sz="4000" b="1" dirty="0"/>
              <a:t>公平な意見の出し合いに重要なファシリテーターの役割</a:t>
            </a:r>
            <a:endParaRPr lang="en-US" altLang="ja-JP" sz="4000" b="1" dirty="0"/>
          </a:p>
          <a:p>
            <a:pPr>
              <a:lnSpc>
                <a:spcPct val="120000"/>
              </a:lnSpc>
              <a:spcBef>
                <a:spcPts val="600"/>
              </a:spcBef>
              <a:spcAft>
                <a:spcPts val="600"/>
              </a:spcAft>
            </a:pPr>
            <a:r>
              <a:rPr kumimoji="1" lang="ja-JP" altLang="en-US" sz="4400" dirty="0">
                <a:highlight>
                  <a:srgbClr val="FFE400"/>
                </a:highlight>
              </a:rPr>
              <a:t>スペース</a:t>
            </a:r>
            <a:r>
              <a:rPr kumimoji="1" lang="ja-JP" altLang="en-US" sz="4400" dirty="0"/>
              <a:t>　ワークショップに適したアタマの働きが柔軟になる環境</a:t>
            </a:r>
            <a:endParaRPr kumimoji="1" lang="en-US" altLang="ja-JP" sz="4400" dirty="0"/>
          </a:p>
          <a:p>
            <a:pPr marL="533400" lvl="1">
              <a:lnSpc>
                <a:spcPct val="120000"/>
              </a:lnSpc>
              <a:spcBef>
                <a:spcPts val="0"/>
              </a:spcBef>
            </a:pPr>
            <a:r>
              <a:rPr lang="ja-JP" altLang="en-US" sz="4000" b="1" dirty="0"/>
              <a:t>ゆったりした空間配置、自由なテーブル移動、側壁は落書き用、静かな</a:t>
            </a:r>
            <a:r>
              <a:rPr lang="en-US" altLang="ja-JP" sz="4000" b="1" dirty="0"/>
              <a:t>BGM</a:t>
            </a:r>
          </a:p>
          <a:p>
            <a:pPr marL="533400" lvl="1">
              <a:lnSpc>
                <a:spcPct val="120000"/>
              </a:lnSpc>
              <a:spcBef>
                <a:spcPts val="0"/>
              </a:spcBef>
            </a:pPr>
            <a:r>
              <a:rPr lang="ja-JP" altLang="en-US" sz="4000" b="1" dirty="0"/>
              <a:t>時には一人になれる場所もあったらなおよい</a:t>
            </a:r>
            <a:endParaRPr lang="en-US" altLang="ja-JP" sz="4000" b="1" dirty="0"/>
          </a:p>
          <a:p>
            <a:pPr>
              <a:lnSpc>
                <a:spcPct val="120000"/>
              </a:lnSpc>
              <a:spcBef>
                <a:spcPts val="600"/>
              </a:spcBef>
              <a:spcAft>
                <a:spcPts val="600"/>
              </a:spcAft>
            </a:pPr>
            <a:r>
              <a:rPr kumimoji="1" lang="ja-JP" altLang="en-US" sz="4400" dirty="0">
                <a:highlight>
                  <a:srgbClr val="FFE400"/>
                </a:highlight>
              </a:rPr>
              <a:t>プロセス</a:t>
            </a:r>
            <a:r>
              <a:rPr kumimoji="1" lang="ja-JP" altLang="en-US" sz="4400" dirty="0"/>
              <a:t>　デザイン思考の特徴が含まれる</a:t>
            </a:r>
            <a:endParaRPr kumimoji="1" lang="en-US" altLang="ja-JP" sz="4400" dirty="0"/>
          </a:p>
          <a:p>
            <a:pPr lvl="1">
              <a:lnSpc>
                <a:spcPct val="120000"/>
              </a:lnSpc>
              <a:spcBef>
                <a:spcPts val="0"/>
              </a:spcBef>
            </a:pPr>
            <a:r>
              <a:rPr lang="ja-JP" altLang="en-US" sz="4000" b="1" dirty="0"/>
              <a:t>①問題発見とニーズ深掘り⇒②アイデア生成⇒③試作とテスト</a:t>
            </a:r>
            <a:endParaRPr lang="en-US" altLang="ja-JP" sz="4000" b="1" dirty="0"/>
          </a:p>
          <a:p>
            <a:pPr lvl="2">
              <a:lnSpc>
                <a:spcPct val="120000"/>
              </a:lnSpc>
              <a:spcBef>
                <a:spcPts val="600"/>
              </a:spcBef>
            </a:pPr>
            <a:r>
              <a:rPr kumimoji="1" lang="ja-JP" altLang="en-US" sz="3400" b="1" dirty="0"/>
              <a:t>①では当事者への</a:t>
            </a:r>
            <a:r>
              <a:rPr kumimoji="1" lang="ja-JP" altLang="en-US" sz="3400" b="1" u="sng" dirty="0"/>
              <a:t>共感</a:t>
            </a:r>
            <a:r>
              <a:rPr kumimoji="1" lang="ja-JP" altLang="en-US" sz="3400" b="1" dirty="0"/>
              <a:t>（参与観察）とデータ分析</a:t>
            </a:r>
            <a:endParaRPr kumimoji="1" lang="en-US" altLang="ja-JP" sz="3400" b="1" dirty="0"/>
          </a:p>
          <a:p>
            <a:pPr lvl="2">
              <a:lnSpc>
                <a:spcPct val="120000"/>
              </a:lnSpc>
              <a:spcBef>
                <a:spcPts val="0"/>
              </a:spcBef>
            </a:pPr>
            <a:r>
              <a:rPr lang="ja-JP" altLang="en-US" sz="3400" b="1" dirty="0"/>
              <a:t>②ではできるだけ多様な</a:t>
            </a:r>
            <a:r>
              <a:rPr lang="ja-JP" altLang="en-US" sz="3400" b="1" u="sng" dirty="0"/>
              <a:t>未来</a:t>
            </a:r>
            <a:r>
              <a:rPr lang="ja-JP" altLang="en-US" sz="3400" b="1" dirty="0"/>
              <a:t>のアイデアを生成（未来を描くデジタル活用もあり）</a:t>
            </a:r>
            <a:endParaRPr lang="en-US" altLang="ja-JP" sz="3400" b="1" dirty="0"/>
          </a:p>
          <a:p>
            <a:pPr lvl="2">
              <a:lnSpc>
                <a:spcPct val="120000"/>
              </a:lnSpc>
              <a:spcBef>
                <a:spcPts val="0"/>
              </a:spcBef>
            </a:pPr>
            <a:r>
              <a:rPr kumimoji="1" lang="ja-JP" altLang="en-US" sz="3400" b="1" dirty="0"/>
              <a:t>③では当事者に反応を収集（</a:t>
            </a:r>
            <a:r>
              <a:rPr kumimoji="1" lang="ja-JP" altLang="en-US" sz="3400" b="1" u="sng" dirty="0"/>
              <a:t>反復で①に戻ることもある</a:t>
            </a:r>
            <a:r>
              <a:rPr kumimoji="1" lang="ja-JP" altLang="en-US" sz="3400" b="1" dirty="0"/>
              <a:t>）</a:t>
            </a:r>
            <a:endParaRPr kumimoji="1" lang="en-US" altLang="ja-JP" sz="3400" b="1" dirty="0"/>
          </a:p>
          <a:p>
            <a:pPr lvl="2">
              <a:lnSpc>
                <a:spcPct val="120000"/>
              </a:lnSpc>
              <a:spcBef>
                <a:spcPts val="0"/>
              </a:spcBef>
            </a:pPr>
            <a:r>
              <a:rPr lang="ja-JP" altLang="en-US" sz="3400" b="1" dirty="0"/>
              <a:t>社会的なウェルビーイング向上を目標に当事者と</a:t>
            </a:r>
            <a:r>
              <a:rPr lang="ja-JP" altLang="en-US" sz="3400" b="1" u="sng" dirty="0"/>
              <a:t>協働</a:t>
            </a:r>
            <a:r>
              <a:rPr lang="ja-JP" altLang="en-US" sz="3400" b="1" dirty="0"/>
              <a:t>で</a:t>
            </a:r>
            <a:r>
              <a:rPr lang="ja-JP" altLang="en-US" sz="3400" b="1" u="sng" dirty="0"/>
              <a:t>価値共創</a:t>
            </a:r>
            <a:r>
              <a:rPr lang="ja-JP" altLang="en-US" sz="3400" b="1" dirty="0"/>
              <a:t>を目指す</a:t>
            </a:r>
            <a:endParaRPr kumimoji="1" lang="en-US" altLang="ja-JP" sz="3400" b="1" u="sng" dirty="0"/>
          </a:p>
          <a:p>
            <a:pPr lvl="1"/>
            <a:endParaRPr kumimoji="1" lang="en-US" altLang="ja-JP" dirty="0"/>
          </a:p>
          <a:p>
            <a:endParaRPr kumimoji="1" lang="ja-JP" altLang="en-US" dirty="0"/>
          </a:p>
        </p:txBody>
      </p:sp>
      <p:sp>
        <p:nvSpPr>
          <p:cNvPr id="7" name="コンテンツ プレースホルダー 4">
            <a:extLst>
              <a:ext uri="{FF2B5EF4-FFF2-40B4-BE49-F238E27FC236}">
                <a16:creationId xmlns:a16="http://schemas.microsoft.com/office/drawing/2014/main" id="{84F84C7E-4C06-4232-8A77-A03A53DA29C0}"/>
              </a:ext>
            </a:extLst>
          </p:cNvPr>
          <p:cNvSpPr txBox="1">
            <a:spLocks/>
          </p:cNvSpPr>
          <p:nvPr/>
        </p:nvSpPr>
        <p:spPr>
          <a:xfrm>
            <a:off x="1370165" y="2103120"/>
            <a:ext cx="959151" cy="3806792"/>
          </a:xfrm>
          <a:prstGeom prst="rect">
            <a:avLst/>
          </a:prstGeom>
          <a:solidFill>
            <a:schemeClr val="bg1"/>
          </a:solidFill>
          <a:ln>
            <a:solidFill>
              <a:schemeClr val="tx1"/>
            </a:solidFill>
          </a:ln>
        </p:spPr>
        <p:txBody>
          <a:bodyPr vert="horz" lIns="91440" tIns="45720" rIns="91440" bIns="45720" rtlCol="0">
            <a:normAutofit fontScale="77500" lnSpcReduction="20000"/>
          </a:bodyPr>
          <a:lst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kumimoji="1" sz="2800" b="0" kern="1200">
                <a:solidFill>
                  <a:schemeClr val="tx1"/>
                </a:solidFill>
                <a:latin typeface="BIZ UDP新ゴ Medium" panose="020B0500000000000000" pitchFamily="50" charset="-128"/>
                <a:ea typeface="BIZ UDP新ゴ Medium" panose="020B0500000000000000" pitchFamily="50" charset="-128"/>
                <a:cs typeface="BIZ UDP新ゴ Medium" panose="020B0500000000000000" pitchFamily="50" charset="-128"/>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kumimoji="1" sz="2600" b="0" kern="1200">
                <a:solidFill>
                  <a:schemeClr val="tx1"/>
                </a:solidFill>
                <a:latin typeface="BIZ UDP新ゴ Medium" panose="020B0500000000000000" pitchFamily="50" charset="-128"/>
                <a:ea typeface="BIZ UDP新ゴ Medium" panose="020B0500000000000000" pitchFamily="50" charset="-128"/>
                <a:cs typeface="BIZ UDP新ゴ Medium" panose="020B0500000000000000" pitchFamily="50" charset="-128"/>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kumimoji="1" sz="2400" b="0" kern="1200">
                <a:solidFill>
                  <a:schemeClr val="tx1"/>
                </a:solidFill>
                <a:latin typeface="BIZ UDP新ゴ Medium" panose="020B0500000000000000" pitchFamily="50" charset="-128"/>
                <a:ea typeface="BIZ UDP新ゴ Medium" panose="020B0500000000000000" pitchFamily="50" charset="-128"/>
                <a:cs typeface="BIZ UDP新ゴ Medium" panose="020B0500000000000000" pitchFamily="50" charset="-128"/>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kumimoji="1" sz="2200" b="0" kern="1200">
                <a:solidFill>
                  <a:schemeClr val="tx1"/>
                </a:solidFill>
                <a:latin typeface="BIZ UDP新ゴ Medium" panose="020B0500000000000000" pitchFamily="50" charset="-128"/>
                <a:ea typeface="BIZ UDP新ゴ Medium" panose="020B0500000000000000" pitchFamily="50" charset="-128"/>
                <a:cs typeface="BIZ UDP新ゴ Medium" panose="020B0500000000000000" pitchFamily="50" charset="-128"/>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kumimoji="1" sz="2000" b="0" kern="1200">
                <a:solidFill>
                  <a:schemeClr val="tx1"/>
                </a:solidFill>
                <a:latin typeface="BIZ UDP新ゴ Medium" panose="020B0500000000000000" pitchFamily="50" charset="-128"/>
                <a:ea typeface="BIZ UDP新ゴ Medium" panose="020B0500000000000000" pitchFamily="50" charset="-128"/>
                <a:cs typeface="BIZ UDP新ゴ Medium" panose="020B0500000000000000" pitchFamily="50" charset="-128"/>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kumimoji="1"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kumimoji="1"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kumimoji="1"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kumimoji="1" sz="1400" kern="1200">
                <a:solidFill>
                  <a:schemeClr val="tx1"/>
                </a:solidFill>
                <a:latin typeface="+mn-lt"/>
                <a:ea typeface="+mn-ea"/>
                <a:cs typeface="+mn-cs"/>
              </a:defRPr>
            </a:lvl9pPr>
          </a:lstStyle>
          <a:p>
            <a:pPr marL="182880" marR="0" lvl="0" indent="-182880" algn="ctr" defTabSz="914400" rtl="0" eaLnBrk="1" fontAlgn="auto" latinLnBrk="0" hangingPunct="1">
              <a:lnSpc>
                <a:spcPct val="120000"/>
              </a:lnSpc>
              <a:spcBef>
                <a:spcPts val="0"/>
              </a:spcBef>
              <a:spcAft>
                <a:spcPts val="0"/>
              </a:spcAft>
              <a:buClr>
                <a:prstClr val="black">
                  <a:lumMod val="85000"/>
                  <a:lumOff val="15000"/>
                </a:prstClr>
              </a:buClr>
              <a:buSzTx/>
              <a:buFont typeface="Garamond" pitchFamily="18" charset="0"/>
              <a:buChar char="◦"/>
              <a:tabLst/>
              <a:defRPr/>
            </a:pPr>
            <a:r>
              <a:rPr kumimoji="1" lang="ja-JP" altLang="en-US" sz="2800" b="0" i="0" u="none" strike="noStrike" kern="1200" cap="none" spc="0" normalizeH="0" baseline="0" noProof="0" dirty="0">
                <a:ln>
                  <a:noFill/>
                </a:ln>
                <a:solidFill>
                  <a:prstClr val="black"/>
                </a:solidFill>
                <a:effectLst/>
                <a:uLnTx/>
                <a:uFillTx/>
                <a:latin typeface="MS UI Gothic" panose="020B0600070205080204" pitchFamily="50" charset="-128"/>
                <a:ea typeface="MS UI Gothic" panose="020B0600070205080204" pitchFamily="50" charset="-128"/>
              </a:rPr>
              <a:t>共感</a:t>
            </a:r>
            <a:endParaRPr kumimoji="1" lang="en-US" altLang="ja-JP" sz="2800" b="0" i="0" u="none" strike="noStrike" kern="1200" cap="none" spc="0" normalizeH="0" baseline="0" noProof="0" dirty="0">
              <a:ln>
                <a:noFill/>
              </a:ln>
              <a:solidFill>
                <a:prstClr val="black"/>
              </a:solidFill>
              <a:effectLst/>
              <a:uLnTx/>
              <a:uFillTx/>
              <a:latin typeface="MS UI Gothic" panose="020B0600070205080204" pitchFamily="50" charset="-128"/>
              <a:ea typeface="MS UI Gothic" panose="020B0600070205080204" pitchFamily="50" charset="-128"/>
            </a:endParaRPr>
          </a:p>
          <a:p>
            <a:pPr marL="182880" marR="0" lvl="0" indent="-182880" algn="ctr" defTabSz="914400" rtl="0" eaLnBrk="1" fontAlgn="auto" latinLnBrk="0" hangingPunct="1">
              <a:lnSpc>
                <a:spcPct val="120000"/>
              </a:lnSpc>
              <a:spcBef>
                <a:spcPts val="0"/>
              </a:spcBef>
              <a:spcAft>
                <a:spcPts val="0"/>
              </a:spcAft>
              <a:buClr>
                <a:prstClr val="black">
                  <a:lumMod val="85000"/>
                  <a:lumOff val="15000"/>
                </a:prstClr>
              </a:buClr>
              <a:buSzTx/>
              <a:buFont typeface="Garamond" pitchFamily="18" charset="0"/>
              <a:buChar char="◦"/>
              <a:tabLst/>
              <a:defRPr/>
            </a:pPr>
            <a:endParaRPr kumimoji="1" lang="en-US" altLang="ja-JP" sz="2800" b="0" i="0" u="none" strike="noStrike" kern="1200" cap="none" spc="0" normalizeH="0" baseline="0" noProof="0" dirty="0">
              <a:ln>
                <a:noFill/>
              </a:ln>
              <a:solidFill>
                <a:prstClr val="black"/>
              </a:solidFill>
              <a:effectLst/>
              <a:uLnTx/>
              <a:uFillTx/>
              <a:latin typeface="MS UI Gothic" panose="020B0600070205080204" pitchFamily="50" charset="-128"/>
              <a:ea typeface="MS UI Gothic" panose="020B0600070205080204" pitchFamily="50" charset="-128"/>
            </a:endParaRPr>
          </a:p>
          <a:p>
            <a:pPr marL="182880" marR="0" lvl="0" indent="-182880" algn="ctr" defTabSz="914400" rtl="0" eaLnBrk="1" fontAlgn="auto" latinLnBrk="0" hangingPunct="1">
              <a:lnSpc>
                <a:spcPct val="120000"/>
              </a:lnSpc>
              <a:spcBef>
                <a:spcPts val="0"/>
              </a:spcBef>
              <a:spcAft>
                <a:spcPts val="0"/>
              </a:spcAft>
              <a:buClr>
                <a:prstClr val="black">
                  <a:lumMod val="85000"/>
                  <a:lumOff val="15000"/>
                </a:prstClr>
              </a:buClr>
              <a:buSzTx/>
              <a:buFont typeface="Garamond" pitchFamily="18" charset="0"/>
              <a:buChar char="◦"/>
              <a:tabLst/>
              <a:defRPr/>
            </a:pPr>
            <a:endParaRPr kumimoji="1" lang="en-US" altLang="ja-JP" sz="2800" b="0" i="0" u="none" strike="noStrike" kern="1200" cap="none" spc="0" normalizeH="0" baseline="0" noProof="0" dirty="0">
              <a:ln>
                <a:noFill/>
              </a:ln>
              <a:solidFill>
                <a:prstClr val="black"/>
              </a:solidFill>
              <a:effectLst/>
              <a:uLnTx/>
              <a:uFillTx/>
              <a:latin typeface="MS UI Gothic" panose="020B0600070205080204" pitchFamily="50" charset="-128"/>
              <a:ea typeface="MS UI Gothic" panose="020B0600070205080204" pitchFamily="50" charset="-128"/>
            </a:endParaRPr>
          </a:p>
          <a:p>
            <a:pPr marL="182880" marR="0" lvl="0" indent="-182880" algn="ctr" defTabSz="914400" rtl="0" eaLnBrk="1" fontAlgn="auto" latinLnBrk="0" hangingPunct="1">
              <a:lnSpc>
                <a:spcPct val="120000"/>
              </a:lnSpc>
              <a:spcBef>
                <a:spcPts val="0"/>
              </a:spcBef>
              <a:spcAft>
                <a:spcPts val="0"/>
              </a:spcAft>
              <a:buClr>
                <a:prstClr val="black">
                  <a:lumMod val="85000"/>
                  <a:lumOff val="15000"/>
                </a:prstClr>
              </a:buClr>
              <a:buSzTx/>
              <a:buFont typeface="Garamond" pitchFamily="18" charset="0"/>
              <a:buChar char="◦"/>
              <a:tabLst/>
              <a:defRPr/>
            </a:pPr>
            <a:r>
              <a:rPr kumimoji="1" lang="ja-JP" altLang="en-US" sz="2800" b="0" i="0" u="none" strike="noStrike" kern="1200" cap="none" spc="0" normalizeH="0" baseline="0" noProof="0" dirty="0">
                <a:ln>
                  <a:noFill/>
                </a:ln>
                <a:solidFill>
                  <a:prstClr val="black"/>
                </a:solidFill>
                <a:effectLst/>
                <a:uLnTx/>
                <a:uFillTx/>
                <a:latin typeface="MS UI Gothic" panose="020B0600070205080204" pitchFamily="50" charset="-128"/>
                <a:ea typeface="MS UI Gothic" panose="020B0600070205080204" pitchFamily="50" charset="-128"/>
              </a:rPr>
              <a:t>協働</a:t>
            </a:r>
            <a:endParaRPr kumimoji="1" lang="en-US" altLang="ja-JP" sz="2800" b="0" i="0" u="none" strike="noStrike" kern="1200" cap="none" spc="0" normalizeH="0" baseline="0" noProof="0" dirty="0">
              <a:ln>
                <a:noFill/>
              </a:ln>
              <a:solidFill>
                <a:prstClr val="black"/>
              </a:solidFill>
              <a:effectLst/>
              <a:uLnTx/>
              <a:uFillTx/>
              <a:latin typeface="MS UI Gothic" panose="020B0600070205080204" pitchFamily="50" charset="-128"/>
              <a:ea typeface="MS UI Gothic" panose="020B0600070205080204" pitchFamily="50" charset="-128"/>
            </a:endParaRPr>
          </a:p>
          <a:p>
            <a:pPr marL="182880" marR="0" lvl="0" indent="-182880" algn="ctr" defTabSz="914400" rtl="0" eaLnBrk="1" fontAlgn="auto" latinLnBrk="0" hangingPunct="1">
              <a:lnSpc>
                <a:spcPct val="120000"/>
              </a:lnSpc>
              <a:spcBef>
                <a:spcPts val="0"/>
              </a:spcBef>
              <a:spcAft>
                <a:spcPts val="0"/>
              </a:spcAft>
              <a:buClr>
                <a:prstClr val="black">
                  <a:lumMod val="85000"/>
                  <a:lumOff val="15000"/>
                </a:prstClr>
              </a:buClr>
              <a:buSzTx/>
              <a:buFont typeface="Garamond" pitchFamily="18" charset="0"/>
              <a:buChar char="◦"/>
              <a:tabLst/>
              <a:defRPr/>
            </a:pPr>
            <a:endParaRPr kumimoji="1" lang="en-US" altLang="ja-JP" sz="2800" b="0" i="0" u="none" strike="noStrike" kern="1200" cap="none" spc="0" normalizeH="0" baseline="0" noProof="0" dirty="0">
              <a:ln>
                <a:noFill/>
              </a:ln>
              <a:solidFill>
                <a:prstClr val="black"/>
              </a:solidFill>
              <a:effectLst/>
              <a:uLnTx/>
              <a:uFillTx/>
              <a:latin typeface="MS UI Gothic" panose="020B0600070205080204" pitchFamily="50" charset="-128"/>
              <a:ea typeface="MS UI Gothic" panose="020B0600070205080204" pitchFamily="50" charset="-128"/>
            </a:endParaRPr>
          </a:p>
          <a:p>
            <a:pPr marL="182880" marR="0" lvl="0" indent="-182880" algn="ctr" defTabSz="914400" rtl="0" eaLnBrk="1" fontAlgn="auto" latinLnBrk="0" hangingPunct="1">
              <a:lnSpc>
                <a:spcPct val="120000"/>
              </a:lnSpc>
              <a:spcBef>
                <a:spcPts val="0"/>
              </a:spcBef>
              <a:spcAft>
                <a:spcPts val="0"/>
              </a:spcAft>
              <a:buClr>
                <a:prstClr val="black">
                  <a:lumMod val="85000"/>
                  <a:lumOff val="15000"/>
                </a:prstClr>
              </a:buClr>
              <a:buSzTx/>
              <a:buFont typeface="Garamond" pitchFamily="18" charset="0"/>
              <a:buChar char="◦"/>
              <a:tabLst/>
              <a:defRPr/>
            </a:pPr>
            <a:endParaRPr kumimoji="1" lang="en-US" altLang="ja-JP" sz="2800" b="0" i="0" u="none" strike="noStrike" kern="1200" cap="none" spc="0" normalizeH="0" baseline="0" noProof="0" dirty="0">
              <a:ln>
                <a:noFill/>
              </a:ln>
              <a:solidFill>
                <a:prstClr val="black"/>
              </a:solidFill>
              <a:effectLst/>
              <a:uLnTx/>
              <a:uFillTx/>
              <a:latin typeface="MS UI Gothic" panose="020B0600070205080204" pitchFamily="50" charset="-128"/>
              <a:ea typeface="MS UI Gothic" panose="020B0600070205080204" pitchFamily="50" charset="-128"/>
            </a:endParaRPr>
          </a:p>
          <a:p>
            <a:pPr marL="182880" marR="0" lvl="0" indent="-182880" algn="ctr" defTabSz="914400" rtl="0" eaLnBrk="1" fontAlgn="auto" latinLnBrk="0" hangingPunct="1">
              <a:lnSpc>
                <a:spcPct val="120000"/>
              </a:lnSpc>
              <a:spcBef>
                <a:spcPts val="0"/>
              </a:spcBef>
              <a:spcAft>
                <a:spcPts val="0"/>
              </a:spcAft>
              <a:buClr>
                <a:prstClr val="black">
                  <a:lumMod val="85000"/>
                  <a:lumOff val="15000"/>
                </a:prstClr>
              </a:buClr>
              <a:buSzTx/>
              <a:buFont typeface="Garamond" pitchFamily="18" charset="0"/>
              <a:buChar char="◦"/>
              <a:tabLst/>
              <a:defRPr/>
            </a:pPr>
            <a:r>
              <a:rPr kumimoji="1" lang="ja-JP" altLang="en-US" sz="2800" b="0" i="0" u="none" strike="noStrike" kern="1200" cap="none" spc="0" normalizeH="0" baseline="0" noProof="0" dirty="0">
                <a:ln>
                  <a:noFill/>
                </a:ln>
                <a:solidFill>
                  <a:prstClr val="black"/>
                </a:solidFill>
                <a:effectLst/>
                <a:uLnTx/>
                <a:uFillTx/>
                <a:latin typeface="MS UI Gothic" panose="020B0600070205080204" pitchFamily="50" charset="-128"/>
                <a:ea typeface="MS UI Gothic" panose="020B0600070205080204" pitchFamily="50" charset="-128"/>
              </a:rPr>
              <a:t>未来</a:t>
            </a:r>
            <a:endParaRPr kumimoji="1" lang="en-US" altLang="ja-JP" sz="2800" b="0" i="0" u="none" strike="noStrike" kern="1200" cap="none" spc="0" normalizeH="0" baseline="0" noProof="0" dirty="0">
              <a:ln>
                <a:noFill/>
              </a:ln>
              <a:solidFill>
                <a:prstClr val="black"/>
              </a:solidFill>
              <a:effectLst/>
              <a:uLnTx/>
              <a:uFillTx/>
              <a:latin typeface="MS UI Gothic" panose="020B0600070205080204" pitchFamily="50" charset="-128"/>
              <a:ea typeface="MS UI Gothic" panose="020B0600070205080204" pitchFamily="50" charset="-128"/>
            </a:endParaRPr>
          </a:p>
          <a:p>
            <a:pPr marL="182880" marR="0" lvl="0" indent="-182880" algn="ctr" defTabSz="914400" rtl="0" eaLnBrk="1" fontAlgn="auto" latinLnBrk="0" hangingPunct="1">
              <a:lnSpc>
                <a:spcPct val="120000"/>
              </a:lnSpc>
              <a:spcBef>
                <a:spcPts val="0"/>
              </a:spcBef>
              <a:spcAft>
                <a:spcPts val="0"/>
              </a:spcAft>
              <a:buClr>
                <a:prstClr val="black">
                  <a:lumMod val="85000"/>
                  <a:lumOff val="15000"/>
                </a:prstClr>
              </a:buClr>
              <a:buSzTx/>
              <a:buFont typeface="Garamond" pitchFamily="18" charset="0"/>
              <a:buChar char="◦"/>
              <a:tabLst/>
              <a:defRPr/>
            </a:pPr>
            <a:endParaRPr kumimoji="1" lang="en-US" altLang="ja-JP" sz="2800" b="0" i="0" u="none" strike="noStrike" kern="1200" cap="none" spc="0" normalizeH="0" baseline="0" noProof="0" dirty="0">
              <a:ln>
                <a:noFill/>
              </a:ln>
              <a:solidFill>
                <a:prstClr val="black"/>
              </a:solidFill>
              <a:effectLst/>
              <a:uLnTx/>
              <a:uFillTx/>
              <a:latin typeface="MS UI Gothic" panose="020B0600070205080204" pitchFamily="50" charset="-128"/>
              <a:ea typeface="MS UI Gothic" panose="020B0600070205080204" pitchFamily="50" charset="-128"/>
            </a:endParaRPr>
          </a:p>
          <a:p>
            <a:pPr marL="182880" marR="0" lvl="0" indent="-182880" algn="ctr" defTabSz="914400" rtl="0" eaLnBrk="1" fontAlgn="auto" latinLnBrk="0" hangingPunct="1">
              <a:lnSpc>
                <a:spcPct val="120000"/>
              </a:lnSpc>
              <a:spcBef>
                <a:spcPts val="0"/>
              </a:spcBef>
              <a:spcAft>
                <a:spcPts val="0"/>
              </a:spcAft>
              <a:buClr>
                <a:prstClr val="black">
                  <a:lumMod val="85000"/>
                  <a:lumOff val="15000"/>
                </a:prstClr>
              </a:buClr>
              <a:buSzTx/>
              <a:buFont typeface="Garamond" pitchFamily="18" charset="0"/>
              <a:buChar char="◦"/>
              <a:tabLst/>
              <a:defRPr/>
            </a:pPr>
            <a:endParaRPr kumimoji="1" lang="en-US" altLang="ja-JP" sz="2800" b="0" i="0" u="none" strike="noStrike" kern="1200" cap="none" spc="0" normalizeH="0" baseline="0" noProof="0" dirty="0">
              <a:ln>
                <a:noFill/>
              </a:ln>
              <a:solidFill>
                <a:prstClr val="black"/>
              </a:solidFill>
              <a:effectLst/>
              <a:uLnTx/>
              <a:uFillTx/>
              <a:latin typeface="MS UI Gothic" panose="020B0600070205080204" pitchFamily="50" charset="-128"/>
              <a:ea typeface="MS UI Gothic" panose="020B0600070205080204" pitchFamily="50" charset="-128"/>
            </a:endParaRPr>
          </a:p>
          <a:p>
            <a:pPr marL="182880" marR="0" lvl="0" indent="-182880" algn="ctr" defTabSz="914400" rtl="0" eaLnBrk="1" fontAlgn="auto" latinLnBrk="0" hangingPunct="1">
              <a:lnSpc>
                <a:spcPct val="120000"/>
              </a:lnSpc>
              <a:spcBef>
                <a:spcPts val="0"/>
              </a:spcBef>
              <a:spcAft>
                <a:spcPts val="0"/>
              </a:spcAft>
              <a:buClr>
                <a:prstClr val="black">
                  <a:lumMod val="85000"/>
                  <a:lumOff val="15000"/>
                </a:prstClr>
              </a:buClr>
              <a:buSzTx/>
              <a:buFont typeface="Garamond" pitchFamily="18" charset="0"/>
              <a:buChar char="◦"/>
              <a:tabLst/>
              <a:defRPr/>
            </a:pPr>
            <a:r>
              <a:rPr kumimoji="1" lang="ja-JP" altLang="en-US" sz="2800" b="0" i="0" u="none" strike="noStrike" kern="1200" cap="none" spc="0" normalizeH="0" baseline="0" noProof="0" dirty="0">
                <a:ln>
                  <a:noFill/>
                </a:ln>
                <a:solidFill>
                  <a:prstClr val="black"/>
                </a:solidFill>
                <a:effectLst/>
                <a:uLnTx/>
                <a:uFillTx/>
                <a:latin typeface="MS UI Gothic" panose="020B0600070205080204" pitchFamily="50" charset="-128"/>
                <a:ea typeface="MS UI Gothic" panose="020B0600070205080204" pitchFamily="50" charset="-128"/>
              </a:rPr>
              <a:t>反復</a:t>
            </a:r>
            <a:endParaRPr kumimoji="1" lang="en-US" altLang="ja-JP" sz="2800" b="0" i="0" u="none" strike="noStrike" kern="1200" cap="none" spc="0" normalizeH="0" baseline="0" noProof="0" dirty="0">
              <a:ln>
                <a:noFill/>
              </a:ln>
              <a:solidFill>
                <a:prstClr val="black"/>
              </a:solidFill>
              <a:effectLst/>
              <a:uLnTx/>
              <a:uFillTx/>
              <a:latin typeface="MS UI Gothic" panose="020B0600070205080204" pitchFamily="50" charset="-128"/>
              <a:ea typeface="MS UI Gothic" panose="020B0600070205080204" pitchFamily="50" charset="-128"/>
            </a:endParaRPr>
          </a:p>
        </p:txBody>
      </p:sp>
      <p:sp>
        <p:nvSpPr>
          <p:cNvPr id="8" name="コンテンツ プレースホルダー 4">
            <a:extLst>
              <a:ext uri="{FF2B5EF4-FFF2-40B4-BE49-F238E27FC236}">
                <a16:creationId xmlns:a16="http://schemas.microsoft.com/office/drawing/2014/main" id="{F375C3A0-5F2D-451C-995B-D8F52341C415}"/>
              </a:ext>
            </a:extLst>
          </p:cNvPr>
          <p:cNvSpPr txBox="1">
            <a:spLocks/>
          </p:cNvSpPr>
          <p:nvPr/>
        </p:nvSpPr>
        <p:spPr>
          <a:xfrm>
            <a:off x="792650" y="2103120"/>
            <a:ext cx="573263" cy="3806792"/>
          </a:xfrm>
          <a:prstGeom prst="rect">
            <a:avLst/>
          </a:prstGeom>
          <a:solidFill>
            <a:schemeClr val="bg1"/>
          </a:solidFill>
          <a:ln>
            <a:solidFill>
              <a:schemeClr val="tx1"/>
            </a:solidFill>
          </a:ln>
        </p:spPr>
        <p:txBody>
          <a:bodyPr vert="eaVert" lIns="91440" tIns="45720" rIns="91440" bIns="45720" rtlCol="0" anchor="ctr">
            <a:normAutofit fontScale="92500" lnSpcReduction="10000"/>
          </a:bodyPr>
          <a:lst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kumimoji="1" sz="2800" b="0" kern="1200">
                <a:solidFill>
                  <a:schemeClr val="tx1"/>
                </a:solidFill>
                <a:latin typeface="BIZ UDP新ゴ Medium" panose="020B0500000000000000" pitchFamily="50" charset="-128"/>
                <a:ea typeface="BIZ UDP新ゴ Medium" panose="020B0500000000000000" pitchFamily="50" charset="-128"/>
                <a:cs typeface="BIZ UDP新ゴ Medium" panose="020B0500000000000000" pitchFamily="50" charset="-128"/>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kumimoji="1" sz="2600" b="0" kern="1200">
                <a:solidFill>
                  <a:schemeClr val="tx1"/>
                </a:solidFill>
                <a:latin typeface="BIZ UDP新ゴ Medium" panose="020B0500000000000000" pitchFamily="50" charset="-128"/>
                <a:ea typeface="BIZ UDP新ゴ Medium" panose="020B0500000000000000" pitchFamily="50" charset="-128"/>
                <a:cs typeface="BIZ UDP新ゴ Medium" panose="020B0500000000000000" pitchFamily="50" charset="-128"/>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kumimoji="1" sz="2400" b="0" kern="1200">
                <a:solidFill>
                  <a:schemeClr val="tx1"/>
                </a:solidFill>
                <a:latin typeface="BIZ UDP新ゴ Medium" panose="020B0500000000000000" pitchFamily="50" charset="-128"/>
                <a:ea typeface="BIZ UDP新ゴ Medium" panose="020B0500000000000000" pitchFamily="50" charset="-128"/>
                <a:cs typeface="BIZ UDP新ゴ Medium" panose="020B0500000000000000" pitchFamily="50" charset="-128"/>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kumimoji="1" sz="2200" b="0" kern="1200">
                <a:solidFill>
                  <a:schemeClr val="tx1"/>
                </a:solidFill>
                <a:latin typeface="BIZ UDP新ゴ Medium" panose="020B0500000000000000" pitchFamily="50" charset="-128"/>
                <a:ea typeface="BIZ UDP新ゴ Medium" panose="020B0500000000000000" pitchFamily="50" charset="-128"/>
                <a:cs typeface="BIZ UDP新ゴ Medium" panose="020B0500000000000000" pitchFamily="50" charset="-128"/>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kumimoji="1" sz="2000" b="0" kern="1200">
                <a:solidFill>
                  <a:schemeClr val="tx1"/>
                </a:solidFill>
                <a:latin typeface="BIZ UDP新ゴ Medium" panose="020B0500000000000000" pitchFamily="50" charset="-128"/>
                <a:ea typeface="BIZ UDP新ゴ Medium" panose="020B0500000000000000" pitchFamily="50" charset="-128"/>
                <a:cs typeface="BIZ UDP新ゴ Medium" panose="020B0500000000000000" pitchFamily="50" charset="-128"/>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kumimoji="1"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kumimoji="1"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kumimoji="1"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kumimoji="1" sz="1400" kern="1200">
                <a:solidFill>
                  <a:schemeClr val="tx1"/>
                </a:solidFill>
                <a:latin typeface="+mn-lt"/>
                <a:ea typeface="+mn-ea"/>
                <a:cs typeface="+mn-cs"/>
              </a:defRPr>
            </a:lvl9pPr>
          </a:lstStyle>
          <a:p>
            <a:pPr marL="182880" marR="0" lvl="0" indent="-182880" algn="ctr" defTabSz="914400" rtl="0" eaLnBrk="1" fontAlgn="auto" latinLnBrk="0" hangingPunct="1">
              <a:lnSpc>
                <a:spcPct val="100000"/>
              </a:lnSpc>
              <a:spcBef>
                <a:spcPts val="900"/>
              </a:spcBef>
              <a:spcAft>
                <a:spcPts val="0"/>
              </a:spcAft>
              <a:buClr>
                <a:prstClr val="black">
                  <a:lumMod val="85000"/>
                  <a:lumOff val="15000"/>
                </a:prstClr>
              </a:buClr>
              <a:buSzTx/>
              <a:buFont typeface="Garamond" pitchFamily="18" charset="0"/>
              <a:buChar char="◦"/>
              <a:tabLst/>
              <a:defRPr/>
            </a:pPr>
            <a:r>
              <a:rPr kumimoji="1" lang="ja-JP" altLang="en-US" sz="2800" b="0" i="0" u="none" strike="noStrike" kern="1200" cap="none" spc="0" normalizeH="0" baseline="0" noProof="0" dirty="0">
                <a:ln>
                  <a:noFill/>
                </a:ln>
                <a:solidFill>
                  <a:prstClr val="black"/>
                </a:solidFill>
                <a:effectLst/>
                <a:uLnTx/>
                <a:uFillTx/>
                <a:latin typeface="MS UI Gothic" panose="020B0600070205080204" pitchFamily="50" charset="-128"/>
                <a:ea typeface="MS UI Gothic" panose="020B0600070205080204" pitchFamily="50" charset="-128"/>
              </a:rPr>
              <a:t>ポイント</a:t>
            </a:r>
          </a:p>
        </p:txBody>
      </p:sp>
      <p:sp>
        <p:nvSpPr>
          <p:cNvPr id="9" name="コンテンツ プレースホルダー 4">
            <a:extLst>
              <a:ext uri="{FF2B5EF4-FFF2-40B4-BE49-F238E27FC236}">
                <a16:creationId xmlns:a16="http://schemas.microsoft.com/office/drawing/2014/main" id="{3680B22F-B538-44B0-A272-0181D74A6A47}"/>
              </a:ext>
            </a:extLst>
          </p:cNvPr>
          <p:cNvSpPr txBox="1">
            <a:spLocks/>
          </p:cNvSpPr>
          <p:nvPr/>
        </p:nvSpPr>
        <p:spPr>
          <a:xfrm>
            <a:off x="3235871" y="2103120"/>
            <a:ext cx="573263" cy="3806792"/>
          </a:xfrm>
          <a:prstGeom prst="rect">
            <a:avLst/>
          </a:prstGeom>
          <a:solidFill>
            <a:schemeClr val="bg1"/>
          </a:solidFill>
          <a:ln>
            <a:solidFill>
              <a:schemeClr val="tx1"/>
            </a:solidFill>
          </a:ln>
        </p:spPr>
        <p:txBody>
          <a:bodyPr vert="eaVert" lIns="91440" tIns="45720" rIns="91440" bIns="45720" rtlCol="0" anchor="ctr">
            <a:normAutofit fontScale="92500" lnSpcReduction="10000"/>
          </a:bodyPr>
          <a:lst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kumimoji="1" sz="2800" b="0" kern="1200">
                <a:solidFill>
                  <a:schemeClr val="tx1"/>
                </a:solidFill>
                <a:latin typeface="BIZ UDP新ゴ Medium" panose="020B0500000000000000" pitchFamily="50" charset="-128"/>
                <a:ea typeface="BIZ UDP新ゴ Medium" panose="020B0500000000000000" pitchFamily="50" charset="-128"/>
                <a:cs typeface="BIZ UDP新ゴ Medium" panose="020B0500000000000000" pitchFamily="50" charset="-128"/>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kumimoji="1" sz="2600" b="0" kern="1200">
                <a:solidFill>
                  <a:schemeClr val="tx1"/>
                </a:solidFill>
                <a:latin typeface="BIZ UDP新ゴ Medium" panose="020B0500000000000000" pitchFamily="50" charset="-128"/>
                <a:ea typeface="BIZ UDP新ゴ Medium" panose="020B0500000000000000" pitchFamily="50" charset="-128"/>
                <a:cs typeface="BIZ UDP新ゴ Medium" panose="020B0500000000000000" pitchFamily="50" charset="-128"/>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kumimoji="1" sz="2400" b="0" kern="1200">
                <a:solidFill>
                  <a:schemeClr val="tx1"/>
                </a:solidFill>
                <a:latin typeface="BIZ UDP新ゴ Medium" panose="020B0500000000000000" pitchFamily="50" charset="-128"/>
                <a:ea typeface="BIZ UDP新ゴ Medium" panose="020B0500000000000000" pitchFamily="50" charset="-128"/>
                <a:cs typeface="BIZ UDP新ゴ Medium" panose="020B0500000000000000" pitchFamily="50" charset="-128"/>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kumimoji="1" sz="2200" b="0" kern="1200">
                <a:solidFill>
                  <a:schemeClr val="tx1"/>
                </a:solidFill>
                <a:latin typeface="BIZ UDP新ゴ Medium" panose="020B0500000000000000" pitchFamily="50" charset="-128"/>
                <a:ea typeface="BIZ UDP新ゴ Medium" panose="020B0500000000000000" pitchFamily="50" charset="-128"/>
                <a:cs typeface="BIZ UDP新ゴ Medium" panose="020B0500000000000000" pitchFamily="50" charset="-128"/>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kumimoji="1" sz="2000" b="0" kern="1200">
                <a:solidFill>
                  <a:schemeClr val="tx1"/>
                </a:solidFill>
                <a:latin typeface="BIZ UDP新ゴ Medium" panose="020B0500000000000000" pitchFamily="50" charset="-128"/>
                <a:ea typeface="BIZ UDP新ゴ Medium" panose="020B0500000000000000" pitchFamily="50" charset="-128"/>
                <a:cs typeface="BIZ UDP新ゴ Medium" panose="020B0500000000000000" pitchFamily="50" charset="-128"/>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kumimoji="1"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kumimoji="1"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kumimoji="1"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kumimoji="1" sz="1400" kern="1200">
                <a:solidFill>
                  <a:schemeClr val="tx1"/>
                </a:solidFill>
                <a:latin typeface="+mn-lt"/>
                <a:ea typeface="+mn-ea"/>
                <a:cs typeface="+mn-cs"/>
              </a:defRPr>
            </a:lvl9pPr>
          </a:lstStyle>
          <a:p>
            <a:pPr marL="182880" marR="0" lvl="0" indent="-182880" algn="ctr" defTabSz="914400" rtl="0" eaLnBrk="1" fontAlgn="auto" latinLnBrk="0" hangingPunct="1">
              <a:lnSpc>
                <a:spcPct val="100000"/>
              </a:lnSpc>
              <a:spcBef>
                <a:spcPts val="900"/>
              </a:spcBef>
              <a:spcAft>
                <a:spcPts val="0"/>
              </a:spcAft>
              <a:buClr>
                <a:prstClr val="black">
                  <a:lumMod val="85000"/>
                  <a:lumOff val="15000"/>
                </a:prstClr>
              </a:buClr>
              <a:buSzTx/>
              <a:buFont typeface="Garamond" pitchFamily="18" charset="0"/>
              <a:buChar char="◦"/>
              <a:tabLst/>
              <a:defRPr/>
            </a:pPr>
            <a:r>
              <a:rPr kumimoji="1" lang="ja-JP" altLang="en-US" sz="2800" b="0" i="0" u="none" strike="noStrike" kern="1200" cap="none" spc="0" normalizeH="0" baseline="0" noProof="0" dirty="0">
                <a:ln>
                  <a:noFill/>
                </a:ln>
                <a:solidFill>
                  <a:prstClr val="black"/>
                </a:solidFill>
                <a:effectLst/>
                <a:uLnTx/>
                <a:uFillTx/>
                <a:latin typeface="MS UI Gothic" panose="020B0600070205080204" pitchFamily="50" charset="-128"/>
                <a:ea typeface="MS UI Gothic" panose="020B0600070205080204" pitchFamily="50" charset="-128"/>
              </a:rPr>
              <a:t>実践の要素</a:t>
            </a:r>
          </a:p>
        </p:txBody>
      </p:sp>
      <p:sp>
        <p:nvSpPr>
          <p:cNvPr id="10" name="矢印: 左右 9">
            <a:extLst>
              <a:ext uri="{FF2B5EF4-FFF2-40B4-BE49-F238E27FC236}">
                <a16:creationId xmlns:a16="http://schemas.microsoft.com/office/drawing/2014/main" id="{2EEE3B4B-9006-4D49-BCFF-F3A847D5E378}"/>
              </a:ext>
            </a:extLst>
          </p:cNvPr>
          <p:cNvSpPr/>
          <p:nvPr/>
        </p:nvSpPr>
        <p:spPr>
          <a:xfrm>
            <a:off x="2329309" y="3686473"/>
            <a:ext cx="906562" cy="510139"/>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entury Gothic" panose="020B0502020202020204"/>
              <a:ea typeface="ＭＳ ゴシック" panose="020B0609070205080204" pitchFamily="49" charset="-128"/>
              <a:cs typeface="+mn-cs"/>
            </a:endParaRPr>
          </a:p>
        </p:txBody>
      </p:sp>
      <p:sp>
        <p:nvSpPr>
          <p:cNvPr id="6" name="スライド番号プレースホルダー 5">
            <a:extLst>
              <a:ext uri="{FF2B5EF4-FFF2-40B4-BE49-F238E27FC236}">
                <a16:creationId xmlns:a16="http://schemas.microsoft.com/office/drawing/2014/main" id="{CE59B6B9-E526-42C1-B5D5-61D6C1EE005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1FB740F-666D-48BE-9F1F-4189674EB78F}" type="slidenum">
              <a:rPr kumimoji="1" lang="ja-JP" altLang="en-US" sz="1000" b="0" i="0" u="none" strike="noStrike" kern="1200" cap="none" spc="0" normalizeH="0" baseline="0" noProof="0" smtClean="0">
                <a:ln>
                  <a:noFill/>
                </a:ln>
                <a:solidFill>
                  <a:prstClr val="black">
                    <a:tint val="75000"/>
                  </a:prstClr>
                </a:solidFill>
                <a:effectLst/>
                <a:uLnTx/>
                <a:uFillTx/>
                <a:latin typeface="Century Gothic" panose="020B0502020202020204"/>
                <a:ea typeface="ＭＳ ゴシック" panose="020B0609070205080204" pitchFamily="49"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1" lang="ja-JP" altLang="en-US" sz="1000" b="0" i="0" u="none" strike="noStrike" kern="1200" cap="none" spc="0" normalizeH="0" baseline="0" noProof="0">
              <a:ln>
                <a:noFill/>
              </a:ln>
              <a:solidFill>
                <a:prstClr val="black">
                  <a:tint val="75000"/>
                </a:prstClr>
              </a:solidFill>
              <a:effectLst/>
              <a:uLnTx/>
              <a:uFillTx/>
              <a:latin typeface="Century Gothic" panose="020B0502020202020204"/>
              <a:ea typeface="ＭＳ ゴシック" panose="020B0609070205080204" pitchFamily="49" charset="-128"/>
              <a:cs typeface="+mn-cs"/>
            </a:endParaRPr>
          </a:p>
        </p:txBody>
      </p:sp>
    </p:spTree>
    <p:extLst>
      <p:ext uri="{BB962C8B-B14F-4D97-AF65-F5344CB8AC3E}">
        <p14:creationId xmlns:p14="http://schemas.microsoft.com/office/powerpoint/2010/main" val="990864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5748CEE-7C64-9480-CF38-44F39FC3E7FB}"/>
              </a:ext>
            </a:extLst>
          </p:cNvPr>
          <p:cNvSpPr>
            <a:spLocks noGrp="1"/>
          </p:cNvSpPr>
          <p:nvPr>
            <p:ph type="title"/>
          </p:nvPr>
        </p:nvSpPr>
        <p:spPr/>
        <p:txBody>
          <a:bodyPr/>
          <a:lstStyle/>
          <a:p>
            <a:r>
              <a:rPr kumimoji="1" lang="ja-JP" altLang="en-US" dirty="0"/>
              <a:t>公共価値とは</a:t>
            </a:r>
          </a:p>
        </p:txBody>
      </p:sp>
      <p:sp>
        <p:nvSpPr>
          <p:cNvPr id="3" name="テキスト プレースホルダー 2">
            <a:extLst>
              <a:ext uri="{FF2B5EF4-FFF2-40B4-BE49-F238E27FC236}">
                <a16:creationId xmlns:a16="http://schemas.microsoft.com/office/drawing/2014/main" id="{2947CAE4-2B3E-079B-46B1-E706BFA310ED}"/>
              </a:ext>
            </a:extLst>
          </p:cNvPr>
          <p:cNvSpPr>
            <a:spLocks noGrp="1"/>
          </p:cNvSpPr>
          <p:nvPr>
            <p:ph type="body" idx="1"/>
          </p:nvPr>
        </p:nvSpPr>
        <p:spPr/>
        <p:txBody>
          <a:bodyPr/>
          <a:lstStyle/>
          <a:p>
            <a:r>
              <a:rPr kumimoji="1" lang="en-US" altLang="ja-JP" dirty="0"/>
              <a:t>UK Gov Public value framework</a:t>
            </a:r>
            <a:endParaRPr kumimoji="1" lang="ja-JP" altLang="en-US" dirty="0"/>
          </a:p>
        </p:txBody>
      </p:sp>
      <p:sp>
        <p:nvSpPr>
          <p:cNvPr id="4" name="コンテンツ プレースホルダー 3">
            <a:extLst>
              <a:ext uri="{FF2B5EF4-FFF2-40B4-BE49-F238E27FC236}">
                <a16:creationId xmlns:a16="http://schemas.microsoft.com/office/drawing/2014/main" id="{30075C3C-B261-5FE0-A3DB-683EFAF8A252}"/>
              </a:ext>
            </a:extLst>
          </p:cNvPr>
          <p:cNvSpPr>
            <a:spLocks noGrp="1"/>
          </p:cNvSpPr>
          <p:nvPr>
            <p:ph sz="half" idx="2"/>
          </p:nvPr>
        </p:nvSpPr>
        <p:spPr/>
        <p:txBody>
          <a:bodyPr>
            <a:normAutofit fontScale="85000" lnSpcReduction="20000"/>
          </a:bodyPr>
          <a:lstStyle/>
          <a:p>
            <a:r>
              <a:rPr kumimoji="1" lang="en-US" altLang="ja-JP" dirty="0"/>
              <a:t>The value created when public money is translated into outputs/outcomes which improve people’s lives and economic well-being</a:t>
            </a:r>
          </a:p>
          <a:p>
            <a:r>
              <a:rPr kumimoji="1" lang="ja-JP" altLang="en-US" dirty="0"/>
              <a:t>公的資金が、人々の生活と経済的福利を向上させる成果／結果に変換されたときに創出される価値。</a:t>
            </a:r>
          </a:p>
        </p:txBody>
      </p:sp>
      <p:sp>
        <p:nvSpPr>
          <p:cNvPr id="5" name="テキスト プレースホルダー 4">
            <a:extLst>
              <a:ext uri="{FF2B5EF4-FFF2-40B4-BE49-F238E27FC236}">
                <a16:creationId xmlns:a16="http://schemas.microsoft.com/office/drawing/2014/main" id="{3AA1A0FC-7758-27B5-70B0-8E5E8C099563}"/>
              </a:ext>
            </a:extLst>
          </p:cNvPr>
          <p:cNvSpPr>
            <a:spLocks noGrp="1"/>
          </p:cNvSpPr>
          <p:nvPr>
            <p:ph type="body" sz="quarter" idx="3"/>
          </p:nvPr>
        </p:nvSpPr>
        <p:spPr/>
        <p:txBody>
          <a:bodyPr/>
          <a:lstStyle/>
          <a:p>
            <a:r>
              <a:rPr kumimoji="1" lang="en-US" altLang="ja-JP" dirty="0"/>
              <a:t>NZ Gov Understanding Public Value</a:t>
            </a:r>
            <a:endParaRPr kumimoji="1" lang="ja-JP" altLang="en-US" dirty="0"/>
          </a:p>
        </p:txBody>
      </p:sp>
      <p:sp>
        <p:nvSpPr>
          <p:cNvPr id="6" name="コンテンツ プレースホルダー 5">
            <a:extLst>
              <a:ext uri="{FF2B5EF4-FFF2-40B4-BE49-F238E27FC236}">
                <a16:creationId xmlns:a16="http://schemas.microsoft.com/office/drawing/2014/main" id="{F907C0C2-556E-62B0-876B-E477354692CE}"/>
              </a:ext>
            </a:extLst>
          </p:cNvPr>
          <p:cNvSpPr>
            <a:spLocks noGrp="1"/>
          </p:cNvSpPr>
          <p:nvPr>
            <p:ph sz="quarter" idx="4"/>
          </p:nvPr>
        </p:nvSpPr>
        <p:spPr/>
        <p:txBody>
          <a:bodyPr>
            <a:normAutofit fontScale="85000" lnSpcReduction="20000"/>
          </a:bodyPr>
          <a:lstStyle/>
          <a:p>
            <a:r>
              <a:rPr kumimoji="1" lang="en-US" altLang="ja-JP" dirty="0"/>
              <a:t>As a concept, public value is: </a:t>
            </a:r>
          </a:p>
          <a:p>
            <a:r>
              <a:rPr kumimoji="1" lang="en-US" altLang="ja-JP" dirty="0"/>
              <a:t>a normative and practical guide for those who are in positions of executive authority in government </a:t>
            </a:r>
          </a:p>
          <a:p>
            <a:r>
              <a:rPr kumimoji="1" lang="en-US" altLang="ja-JP" dirty="0"/>
              <a:t>a technical idea that can be used to measure and guide government performance – it asks what ‘value’ is added by any given policy, </a:t>
            </a:r>
            <a:r>
              <a:rPr kumimoji="1" lang="en-US" altLang="ja-JP" dirty="0" err="1"/>
              <a:t>programme</a:t>
            </a:r>
            <a:r>
              <a:rPr kumimoji="1" lang="en-US" altLang="ja-JP" dirty="0"/>
              <a:t>, agency etc. beyond simple monetary costs and benefits </a:t>
            </a:r>
          </a:p>
          <a:p>
            <a:r>
              <a:rPr kumimoji="1" lang="en-US" altLang="ja-JP" dirty="0"/>
              <a:t>a philosophical idea about the proper ends of government.</a:t>
            </a:r>
            <a:endParaRPr kumimoji="1" lang="ja-JP" altLang="en-US" dirty="0"/>
          </a:p>
        </p:txBody>
      </p:sp>
      <p:sp>
        <p:nvSpPr>
          <p:cNvPr id="7" name="スライド番号プレースホルダー 6">
            <a:extLst>
              <a:ext uri="{FF2B5EF4-FFF2-40B4-BE49-F238E27FC236}">
                <a16:creationId xmlns:a16="http://schemas.microsoft.com/office/drawing/2014/main" id="{152BC9ED-7596-9C4D-E950-15CCB0211641}"/>
              </a:ext>
            </a:extLst>
          </p:cNvPr>
          <p:cNvSpPr>
            <a:spLocks noGrp="1"/>
          </p:cNvSpPr>
          <p:nvPr>
            <p:ph type="sldNum" sz="quarter" idx="12"/>
          </p:nvPr>
        </p:nvSpPr>
        <p:spPr/>
        <p:txBody>
          <a:bodyPr/>
          <a:lstStyle/>
          <a:p>
            <a:fld id="{2774AA4E-9D2F-4459-9891-CFC1DA7F7E9B}" type="slidenum">
              <a:rPr kumimoji="1" lang="ja-JP" altLang="en-US" smtClean="0"/>
              <a:t>3</a:t>
            </a:fld>
            <a:endParaRPr kumimoji="1" lang="ja-JP" altLang="en-US"/>
          </a:p>
        </p:txBody>
      </p:sp>
    </p:spTree>
    <p:extLst>
      <p:ext uri="{BB962C8B-B14F-4D97-AF65-F5344CB8AC3E}">
        <p14:creationId xmlns:p14="http://schemas.microsoft.com/office/powerpoint/2010/main" val="17663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61568E-27A0-515C-E27C-EB53079D17E1}"/>
              </a:ext>
            </a:extLst>
          </p:cNvPr>
          <p:cNvSpPr>
            <a:spLocks noGrp="1"/>
          </p:cNvSpPr>
          <p:nvPr>
            <p:ph type="title"/>
          </p:nvPr>
        </p:nvSpPr>
        <p:spPr/>
        <p:txBody>
          <a:bodyPr/>
          <a:lstStyle/>
          <a:p>
            <a:r>
              <a:rPr kumimoji="1" lang="ja-JP" altLang="en-US" dirty="0"/>
              <a:t>公共価値とは　２</a:t>
            </a:r>
          </a:p>
        </p:txBody>
      </p:sp>
      <p:sp>
        <p:nvSpPr>
          <p:cNvPr id="3" name="テキスト プレースホルダー 2">
            <a:extLst>
              <a:ext uri="{FF2B5EF4-FFF2-40B4-BE49-F238E27FC236}">
                <a16:creationId xmlns:a16="http://schemas.microsoft.com/office/drawing/2014/main" id="{F40235C6-B496-80CF-452D-F7C299A5C906}"/>
              </a:ext>
            </a:extLst>
          </p:cNvPr>
          <p:cNvSpPr>
            <a:spLocks noGrp="1"/>
          </p:cNvSpPr>
          <p:nvPr>
            <p:ph type="body" idx="1"/>
          </p:nvPr>
        </p:nvSpPr>
        <p:spPr/>
        <p:txBody>
          <a:bodyPr/>
          <a:lstStyle/>
          <a:p>
            <a:r>
              <a:rPr kumimoji="1" lang="en-US" altLang="ja-JP" dirty="0"/>
              <a:t>What is public value?</a:t>
            </a:r>
            <a:endParaRPr kumimoji="1" lang="ja-JP" altLang="en-US" dirty="0"/>
          </a:p>
        </p:txBody>
      </p:sp>
      <p:sp>
        <p:nvSpPr>
          <p:cNvPr id="4" name="コンテンツ プレースホルダー 3">
            <a:extLst>
              <a:ext uri="{FF2B5EF4-FFF2-40B4-BE49-F238E27FC236}">
                <a16:creationId xmlns:a16="http://schemas.microsoft.com/office/drawing/2014/main" id="{9B6F1222-EC88-0A5D-C302-F0F2C9A1192C}"/>
              </a:ext>
            </a:extLst>
          </p:cNvPr>
          <p:cNvSpPr>
            <a:spLocks noGrp="1"/>
          </p:cNvSpPr>
          <p:nvPr>
            <p:ph sz="half" idx="2"/>
          </p:nvPr>
        </p:nvSpPr>
        <p:spPr/>
        <p:txBody>
          <a:bodyPr>
            <a:normAutofit fontScale="70000" lnSpcReduction="20000"/>
          </a:bodyPr>
          <a:lstStyle/>
          <a:p>
            <a:r>
              <a:rPr kumimoji="1" lang="en-US" altLang="ja-JP" dirty="0"/>
              <a:t>Public value refers to benefits which are (theoretically) equitably accessible to all members of the public, e.g. public parks, the rule of law, clean air, a national </a:t>
            </a:r>
            <a:r>
              <a:rPr kumimoji="1" lang="en-US" altLang="ja-JP" dirty="0" err="1"/>
              <a:t>defence</a:t>
            </a:r>
            <a:r>
              <a:rPr kumimoji="1" lang="en-US" altLang="ja-JP" dirty="0"/>
              <a:t> system, arts and culture. Public value also refers to what people value beyond their self-interest. For example, people might want to leave a legacy for future generations or feel a sense of responsibility to ancestral generations; they may have ambitions about shaping society, the nation and the planet.</a:t>
            </a:r>
          </a:p>
          <a:p>
            <a:endParaRPr lang="en-US" altLang="ja-JP" dirty="0"/>
          </a:p>
          <a:p>
            <a:r>
              <a:rPr kumimoji="1" lang="en-US" altLang="ja-JP" dirty="0"/>
              <a:t>https://www.bypgroup.com/news/2020/11/27/what-is-public-value</a:t>
            </a:r>
            <a:endParaRPr kumimoji="1" lang="ja-JP" altLang="en-US" dirty="0"/>
          </a:p>
        </p:txBody>
      </p:sp>
      <p:sp>
        <p:nvSpPr>
          <p:cNvPr id="5" name="テキスト プレースホルダー 4">
            <a:extLst>
              <a:ext uri="{FF2B5EF4-FFF2-40B4-BE49-F238E27FC236}">
                <a16:creationId xmlns:a16="http://schemas.microsoft.com/office/drawing/2014/main" id="{C46F39CF-D1D1-AE69-5A1B-9625D503467A}"/>
              </a:ext>
            </a:extLst>
          </p:cNvPr>
          <p:cNvSpPr>
            <a:spLocks noGrp="1"/>
          </p:cNvSpPr>
          <p:nvPr>
            <p:ph type="body" sz="quarter" idx="3"/>
          </p:nvPr>
        </p:nvSpPr>
        <p:spPr/>
        <p:txBody>
          <a:bodyPr/>
          <a:lstStyle/>
          <a:p>
            <a:r>
              <a:rPr lang="ja-JP" altLang="en-US" dirty="0"/>
              <a:t>和訳</a:t>
            </a:r>
            <a:endParaRPr kumimoji="1" lang="ja-JP" altLang="en-US" dirty="0"/>
          </a:p>
        </p:txBody>
      </p:sp>
      <p:sp>
        <p:nvSpPr>
          <p:cNvPr id="6" name="コンテンツ プレースホルダー 5">
            <a:extLst>
              <a:ext uri="{FF2B5EF4-FFF2-40B4-BE49-F238E27FC236}">
                <a16:creationId xmlns:a16="http://schemas.microsoft.com/office/drawing/2014/main" id="{BFBE70CF-188B-DB77-B032-B17A02F81BEB}"/>
              </a:ext>
            </a:extLst>
          </p:cNvPr>
          <p:cNvSpPr>
            <a:spLocks noGrp="1"/>
          </p:cNvSpPr>
          <p:nvPr>
            <p:ph sz="quarter" idx="4"/>
          </p:nvPr>
        </p:nvSpPr>
        <p:spPr/>
        <p:txBody>
          <a:bodyPr>
            <a:normAutofit fontScale="70000" lnSpcReduction="20000"/>
          </a:bodyPr>
          <a:lstStyle/>
          <a:p>
            <a:pPr>
              <a:lnSpc>
                <a:spcPct val="120000"/>
              </a:lnSpc>
              <a:spcBef>
                <a:spcPts val="600"/>
              </a:spcBef>
            </a:pPr>
            <a:r>
              <a:rPr kumimoji="1" lang="ja-JP" altLang="en-US" dirty="0"/>
              <a:t>公共価値とは、（理論的には）すべての国民が公平に利用できる便益を指す、 例えば、公共の公園、法の支配、きれいな空気、国防システム、芸術や文化などである。また、公共価値とは、人々が私利私欲を超えて価値を見出すものを指す。例えば、将来の世代に遺産を残したいと考えたり、先祖代々に対する責任を感じたり、社会、国家、地球を形作るという野心を抱いたりする。</a:t>
            </a:r>
          </a:p>
        </p:txBody>
      </p:sp>
      <p:sp>
        <p:nvSpPr>
          <p:cNvPr id="7" name="スライド番号プレースホルダー 6">
            <a:extLst>
              <a:ext uri="{FF2B5EF4-FFF2-40B4-BE49-F238E27FC236}">
                <a16:creationId xmlns:a16="http://schemas.microsoft.com/office/drawing/2014/main" id="{8474C340-D0B6-2D20-2DC3-903A74CCA65A}"/>
              </a:ext>
            </a:extLst>
          </p:cNvPr>
          <p:cNvSpPr>
            <a:spLocks noGrp="1"/>
          </p:cNvSpPr>
          <p:nvPr>
            <p:ph type="sldNum" sz="quarter" idx="12"/>
          </p:nvPr>
        </p:nvSpPr>
        <p:spPr/>
        <p:txBody>
          <a:bodyPr/>
          <a:lstStyle/>
          <a:p>
            <a:fld id="{2774AA4E-9D2F-4459-9891-CFC1DA7F7E9B}" type="slidenum">
              <a:rPr kumimoji="1" lang="ja-JP" altLang="en-US" smtClean="0"/>
              <a:t>4</a:t>
            </a:fld>
            <a:endParaRPr kumimoji="1" lang="ja-JP" altLang="en-US"/>
          </a:p>
        </p:txBody>
      </p:sp>
    </p:spTree>
    <p:extLst>
      <p:ext uri="{BB962C8B-B14F-4D97-AF65-F5344CB8AC3E}">
        <p14:creationId xmlns:p14="http://schemas.microsoft.com/office/powerpoint/2010/main" val="2332080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a:extLst>
              <a:ext uri="{FF2B5EF4-FFF2-40B4-BE49-F238E27FC236}">
                <a16:creationId xmlns:a16="http://schemas.microsoft.com/office/drawing/2014/main" id="{A9150C94-0655-96AE-F0D1-783216E2E6C6}"/>
              </a:ext>
            </a:extLst>
          </p:cNvPr>
          <p:cNvSpPr>
            <a:spLocks noGrp="1"/>
          </p:cNvSpPr>
          <p:nvPr>
            <p:ph type="title"/>
          </p:nvPr>
        </p:nvSpPr>
        <p:spPr/>
        <p:txBody>
          <a:bodyPr/>
          <a:lstStyle/>
          <a:p>
            <a:r>
              <a:rPr lang="en-US" altLang="ja-JP" b="1" i="0" dirty="0">
                <a:solidFill>
                  <a:srgbClr val="131314"/>
                </a:solidFill>
                <a:effectLst/>
                <a:highlight>
                  <a:srgbClr val="FFFFFF"/>
                </a:highlight>
                <a:latin typeface="Manrope Var"/>
              </a:rPr>
              <a:t>Digital platforms for the co-creation of public value</a:t>
            </a:r>
            <a:endParaRPr lang="ja-JP" altLang="en-US" dirty="0"/>
          </a:p>
        </p:txBody>
      </p:sp>
      <p:sp>
        <p:nvSpPr>
          <p:cNvPr id="9" name="コンテンツ プレースホルダー 8">
            <a:extLst>
              <a:ext uri="{FF2B5EF4-FFF2-40B4-BE49-F238E27FC236}">
                <a16:creationId xmlns:a16="http://schemas.microsoft.com/office/drawing/2014/main" id="{974EC0FE-A8CA-7CEF-D086-18ACA4C11BDA}"/>
              </a:ext>
            </a:extLst>
          </p:cNvPr>
          <p:cNvSpPr>
            <a:spLocks noGrp="1"/>
          </p:cNvSpPr>
          <p:nvPr>
            <p:ph idx="1"/>
          </p:nvPr>
        </p:nvSpPr>
        <p:spPr/>
        <p:txBody>
          <a:bodyPr>
            <a:normAutofit fontScale="92500" lnSpcReduction="20000"/>
          </a:bodyPr>
          <a:lstStyle/>
          <a:p>
            <a:r>
              <a:rPr lang="en-US" altLang="ja-JP" dirty="0"/>
              <a:t>This article provides a theoretical understanding of the potential contribution of digital platforms to the co-creation of public value. On the basis of insights from different academic disciplines, a layered model is developed for the relations between technology, governance, users and societal outcomes. The theoretical model proposes that these layers can result in basic configurations – consistent combinations of the four elements – but also hybrid configurations. We identify three basic configurations: (1) a closed platform controlled by a private sector </a:t>
            </a:r>
            <a:r>
              <a:rPr lang="en-US" altLang="ja-JP" dirty="0" err="1"/>
              <a:t>organisation</a:t>
            </a:r>
            <a:r>
              <a:rPr lang="en-US" altLang="ja-JP" dirty="0"/>
              <a:t>, (2) an open platform controlled by a government </a:t>
            </a:r>
            <a:r>
              <a:rPr lang="en-US" altLang="ja-JP" dirty="0" err="1"/>
              <a:t>organisation</a:t>
            </a:r>
            <a:r>
              <a:rPr lang="en-US" altLang="ja-JP" dirty="0"/>
              <a:t> and (3) an open platform run by a civil society </a:t>
            </a:r>
            <a:r>
              <a:rPr lang="en-US" altLang="ja-JP" dirty="0" err="1"/>
              <a:t>organisation</a:t>
            </a:r>
            <a:r>
              <a:rPr lang="en-US" altLang="ja-JP" dirty="0"/>
              <a:t>. The configurations are illustrated with examples of digital platforms from all over the world. The configurational understanding of digital platforms for the co-creation of public value provides the basis for a systematic analysis of these rapidly growing practices in countries around the world.</a:t>
            </a:r>
            <a:endParaRPr lang="ja-JP" altLang="en-US" dirty="0"/>
          </a:p>
        </p:txBody>
      </p:sp>
      <p:sp>
        <p:nvSpPr>
          <p:cNvPr id="7" name="スライド番号プレースホルダー 6">
            <a:extLst>
              <a:ext uri="{FF2B5EF4-FFF2-40B4-BE49-F238E27FC236}">
                <a16:creationId xmlns:a16="http://schemas.microsoft.com/office/drawing/2014/main" id="{3C7D4D6F-9530-A63C-294E-5A41CC2D0999}"/>
              </a:ext>
            </a:extLst>
          </p:cNvPr>
          <p:cNvSpPr>
            <a:spLocks noGrp="1"/>
          </p:cNvSpPr>
          <p:nvPr>
            <p:ph type="sldNum" sz="quarter" idx="12"/>
          </p:nvPr>
        </p:nvSpPr>
        <p:spPr/>
        <p:txBody>
          <a:bodyPr/>
          <a:lstStyle/>
          <a:p>
            <a:fld id="{2774AA4E-9D2F-4459-9891-CFC1DA7F7E9B}" type="slidenum">
              <a:rPr kumimoji="1" lang="ja-JP" altLang="en-US" smtClean="0"/>
              <a:t>5</a:t>
            </a:fld>
            <a:endParaRPr kumimoji="1" lang="ja-JP" altLang="en-US"/>
          </a:p>
        </p:txBody>
      </p:sp>
    </p:spTree>
    <p:extLst>
      <p:ext uri="{BB962C8B-B14F-4D97-AF65-F5344CB8AC3E}">
        <p14:creationId xmlns:p14="http://schemas.microsoft.com/office/powerpoint/2010/main" val="1702807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9FF022-3FD5-7FC1-D66D-E9742F3E3A25}"/>
              </a:ext>
            </a:extLst>
          </p:cNvPr>
          <p:cNvSpPr>
            <a:spLocks noGrp="1"/>
          </p:cNvSpPr>
          <p:nvPr>
            <p:ph type="title"/>
          </p:nvPr>
        </p:nvSpPr>
        <p:spPr/>
        <p:txBody>
          <a:bodyPr>
            <a:normAutofit/>
          </a:bodyPr>
          <a:lstStyle/>
          <a:p>
            <a:r>
              <a:rPr kumimoji="1" lang="ja-JP" altLang="en-US" sz="4000" dirty="0"/>
              <a:t>公共価値共創のためのデジタル・プラットフォーム</a:t>
            </a:r>
          </a:p>
        </p:txBody>
      </p:sp>
      <p:sp>
        <p:nvSpPr>
          <p:cNvPr id="3" name="コンテンツ プレースホルダー 2">
            <a:extLst>
              <a:ext uri="{FF2B5EF4-FFF2-40B4-BE49-F238E27FC236}">
                <a16:creationId xmlns:a16="http://schemas.microsoft.com/office/drawing/2014/main" id="{C98EEBFE-8127-ACB1-6B5F-AD8E452B486E}"/>
              </a:ext>
            </a:extLst>
          </p:cNvPr>
          <p:cNvSpPr>
            <a:spLocks noGrp="1"/>
          </p:cNvSpPr>
          <p:nvPr>
            <p:ph idx="1"/>
          </p:nvPr>
        </p:nvSpPr>
        <p:spPr/>
        <p:txBody>
          <a:bodyPr>
            <a:normAutofit lnSpcReduction="10000"/>
          </a:bodyPr>
          <a:lstStyle/>
          <a:p>
            <a:r>
              <a:rPr kumimoji="1" lang="ja-JP" altLang="en-US" dirty="0"/>
              <a:t>本稿は、公共価値の共創に対するデジタル・プラットフォームの潜在的貢献について理論的理解を提供する。様々な学問分野からの洞察に基づき、テクノロジー、ガバナンス、ユーザー、社会的成果の関係性について、レイヤーモデルを開発した。この理論モデルは、これらの層が基本的な構成（</a:t>
            </a:r>
            <a:r>
              <a:rPr kumimoji="1" lang="en-US" altLang="ja-JP" dirty="0"/>
              <a:t>4</a:t>
            </a:r>
            <a:r>
              <a:rPr kumimoji="1" lang="ja-JP" altLang="en-US" dirty="0"/>
              <a:t>つの要素の一貫した組み合わせ）だけでなく、ハイブリッドな構成をもたらす可能性があることを提案している。すなわち、（</a:t>
            </a:r>
            <a:r>
              <a:rPr kumimoji="1" lang="en-US" altLang="ja-JP" dirty="0"/>
              <a:t>1</a:t>
            </a:r>
            <a:r>
              <a:rPr kumimoji="1" lang="ja-JP" altLang="en-US" dirty="0"/>
              <a:t>）民間組織が管理するクローズド・プラットフォーム、（</a:t>
            </a:r>
            <a:r>
              <a:rPr kumimoji="1" lang="en-US" altLang="ja-JP" dirty="0"/>
              <a:t>2</a:t>
            </a:r>
            <a:r>
              <a:rPr kumimoji="1" lang="ja-JP" altLang="en-US" dirty="0"/>
              <a:t>）政府組織が管理するオープン・プラットフォーム、（</a:t>
            </a:r>
            <a:r>
              <a:rPr kumimoji="1" lang="en-US" altLang="ja-JP" dirty="0"/>
              <a:t>3</a:t>
            </a:r>
            <a:r>
              <a:rPr kumimoji="1" lang="ja-JP" altLang="en-US" dirty="0"/>
              <a:t>）市民社会組織が運営するオープン・プラットフォームである。これらの構成は、世界中のデジタルプラットフォームの例を用いて説明されている。公共価値の共創のためのデジタル・プラットフォームの構成論的理解は、世界各国で急速に成長しているこれらの実践を体系的に分析するための基礎を提供する。</a:t>
            </a:r>
          </a:p>
        </p:txBody>
      </p:sp>
      <p:sp>
        <p:nvSpPr>
          <p:cNvPr id="4" name="スライド番号プレースホルダー 3">
            <a:extLst>
              <a:ext uri="{FF2B5EF4-FFF2-40B4-BE49-F238E27FC236}">
                <a16:creationId xmlns:a16="http://schemas.microsoft.com/office/drawing/2014/main" id="{668E0511-B6FB-F53E-B789-73BE392385D0}"/>
              </a:ext>
            </a:extLst>
          </p:cNvPr>
          <p:cNvSpPr>
            <a:spLocks noGrp="1"/>
          </p:cNvSpPr>
          <p:nvPr>
            <p:ph type="sldNum" sz="quarter" idx="12"/>
          </p:nvPr>
        </p:nvSpPr>
        <p:spPr/>
        <p:txBody>
          <a:bodyPr/>
          <a:lstStyle/>
          <a:p>
            <a:fld id="{2774AA4E-9D2F-4459-9891-CFC1DA7F7E9B}" type="slidenum">
              <a:rPr kumimoji="1" lang="ja-JP" altLang="en-US" smtClean="0"/>
              <a:t>6</a:t>
            </a:fld>
            <a:endParaRPr kumimoji="1" lang="ja-JP" altLang="en-US"/>
          </a:p>
        </p:txBody>
      </p:sp>
    </p:spTree>
    <p:extLst>
      <p:ext uri="{BB962C8B-B14F-4D97-AF65-F5344CB8AC3E}">
        <p14:creationId xmlns:p14="http://schemas.microsoft.com/office/powerpoint/2010/main" val="13124220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8D59FA-EF55-05D9-8977-97EFFB53A4C3}"/>
              </a:ext>
            </a:extLst>
          </p:cNvPr>
          <p:cNvSpPr>
            <a:spLocks noGrp="1"/>
          </p:cNvSpPr>
          <p:nvPr>
            <p:ph type="title"/>
          </p:nvPr>
        </p:nvSpPr>
        <p:spPr/>
        <p:txBody>
          <a:bodyPr/>
          <a:lstStyle/>
          <a:p>
            <a:r>
              <a:rPr kumimoji="1" lang="en-US" altLang="ja-JP" dirty="0"/>
              <a:t>Public value</a:t>
            </a:r>
            <a:endParaRPr kumimoji="1" lang="ja-JP" altLang="en-US" dirty="0"/>
          </a:p>
        </p:txBody>
      </p:sp>
      <p:sp>
        <p:nvSpPr>
          <p:cNvPr id="3" name="コンテンツ プレースホルダー 2">
            <a:extLst>
              <a:ext uri="{FF2B5EF4-FFF2-40B4-BE49-F238E27FC236}">
                <a16:creationId xmlns:a16="http://schemas.microsoft.com/office/drawing/2014/main" id="{39BBCDCB-1DC3-651E-3ED3-0E251BDCB423}"/>
              </a:ext>
            </a:extLst>
          </p:cNvPr>
          <p:cNvSpPr>
            <a:spLocks noGrp="1"/>
          </p:cNvSpPr>
          <p:nvPr>
            <p:ph idx="1"/>
          </p:nvPr>
        </p:nvSpPr>
        <p:spPr/>
        <p:txBody>
          <a:bodyPr>
            <a:normAutofit lnSpcReduction="10000"/>
          </a:bodyPr>
          <a:lstStyle/>
          <a:p>
            <a:r>
              <a:rPr kumimoji="1" lang="en-US" altLang="ja-JP" dirty="0"/>
              <a:t>The concept of public value helps to differentiate between private benefits (which</a:t>
            </a:r>
            <a:r>
              <a:rPr lang="ja-JP" altLang="en-US" dirty="0"/>
              <a:t> </a:t>
            </a:r>
            <a:r>
              <a:rPr kumimoji="1" lang="en-US" altLang="ja-JP" dirty="0"/>
              <a:t>are dominant in the marketing literature on co-creation) to contributions to society (which is the focus in public administration). The literature on public value is rapidly expanding since it is seen as a fruitful perspective on assessing public performance.</a:t>
            </a:r>
          </a:p>
          <a:p>
            <a:r>
              <a:rPr kumimoji="1" lang="en-US" altLang="ja-JP" dirty="0"/>
              <a:t>In a broad sense, public values are those outcomes that are seen as of worth, utility or importance by the public. Public values include outcomes directly connected to governance such as fairness or democracy but also societal desirable outcomes such as health, security or sustainability (Bryson et al, 2014).</a:t>
            </a:r>
            <a:endParaRPr kumimoji="1" lang="ja-JP" altLang="en-US" dirty="0"/>
          </a:p>
        </p:txBody>
      </p:sp>
      <p:sp>
        <p:nvSpPr>
          <p:cNvPr id="4" name="スライド番号プレースホルダー 3">
            <a:extLst>
              <a:ext uri="{FF2B5EF4-FFF2-40B4-BE49-F238E27FC236}">
                <a16:creationId xmlns:a16="http://schemas.microsoft.com/office/drawing/2014/main" id="{8D58F243-E6A3-A83C-3402-111C4C3D2E9C}"/>
              </a:ext>
            </a:extLst>
          </p:cNvPr>
          <p:cNvSpPr>
            <a:spLocks noGrp="1"/>
          </p:cNvSpPr>
          <p:nvPr>
            <p:ph type="sldNum" sz="quarter" idx="12"/>
          </p:nvPr>
        </p:nvSpPr>
        <p:spPr/>
        <p:txBody>
          <a:bodyPr/>
          <a:lstStyle/>
          <a:p>
            <a:fld id="{2774AA4E-9D2F-4459-9891-CFC1DA7F7E9B}" type="slidenum">
              <a:rPr kumimoji="1" lang="ja-JP" altLang="en-US" smtClean="0"/>
              <a:t>7</a:t>
            </a:fld>
            <a:endParaRPr kumimoji="1" lang="ja-JP" altLang="en-US"/>
          </a:p>
        </p:txBody>
      </p:sp>
    </p:spTree>
    <p:extLst>
      <p:ext uri="{BB962C8B-B14F-4D97-AF65-F5344CB8AC3E}">
        <p14:creationId xmlns:p14="http://schemas.microsoft.com/office/powerpoint/2010/main" val="6626755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455FB7-9465-3613-E686-C50FFF9FF645}"/>
              </a:ext>
            </a:extLst>
          </p:cNvPr>
          <p:cNvSpPr>
            <a:spLocks noGrp="1"/>
          </p:cNvSpPr>
          <p:nvPr>
            <p:ph type="title"/>
          </p:nvPr>
        </p:nvSpPr>
        <p:spPr/>
        <p:txBody>
          <a:bodyPr/>
          <a:lstStyle/>
          <a:p>
            <a:r>
              <a:rPr kumimoji="1" lang="ja-JP" altLang="en-US" dirty="0"/>
              <a:t>公共価値</a:t>
            </a:r>
          </a:p>
        </p:txBody>
      </p:sp>
      <p:sp>
        <p:nvSpPr>
          <p:cNvPr id="3" name="コンテンツ プレースホルダー 2">
            <a:extLst>
              <a:ext uri="{FF2B5EF4-FFF2-40B4-BE49-F238E27FC236}">
                <a16:creationId xmlns:a16="http://schemas.microsoft.com/office/drawing/2014/main" id="{487604A0-3380-A71D-92E8-F5D91DAB3934}"/>
              </a:ext>
            </a:extLst>
          </p:cNvPr>
          <p:cNvSpPr>
            <a:spLocks noGrp="1"/>
          </p:cNvSpPr>
          <p:nvPr>
            <p:ph idx="1"/>
          </p:nvPr>
        </p:nvSpPr>
        <p:spPr/>
        <p:txBody>
          <a:bodyPr/>
          <a:lstStyle/>
          <a:p>
            <a:r>
              <a:rPr kumimoji="1" lang="ja-JP" altLang="en-US" dirty="0"/>
              <a:t>公共価値という概念は、私的利益（共創に関するマーケティングの文献では主流）と社会貢献（行政では焦点）を区別するのに役立つ。公共価値に関する文献は、公共パフォーマンスを評価する上で有益な視点であると考えられているため、急速に拡大している。広義には、公共価値とは、市民から価値、有用性、重要性があるとみなされる成果のことである。公共価値には、公正や民主主義といったガバナンスに直結する成果だけでなく、健康、安全、持続可能性といった社会的に望ましい成果も含まれる（</a:t>
            </a:r>
            <a:r>
              <a:rPr kumimoji="1" lang="en-US" altLang="ja-JP" dirty="0"/>
              <a:t>Bryson et al, 2014</a:t>
            </a:r>
            <a:r>
              <a:rPr kumimoji="1" lang="ja-JP" altLang="en-US" dirty="0"/>
              <a:t>）。</a:t>
            </a:r>
          </a:p>
        </p:txBody>
      </p:sp>
      <p:sp>
        <p:nvSpPr>
          <p:cNvPr id="4" name="スライド番号プレースホルダー 3">
            <a:extLst>
              <a:ext uri="{FF2B5EF4-FFF2-40B4-BE49-F238E27FC236}">
                <a16:creationId xmlns:a16="http://schemas.microsoft.com/office/drawing/2014/main" id="{6A4DE2FD-F799-C277-6F04-78A62E7CD070}"/>
              </a:ext>
            </a:extLst>
          </p:cNvPr>
          <p:cNvSpPr>
            <a:spLocks noGrp="1"/>
          </p:cNvSpPr>
          <p:nvPr>
            <p:ph type="sldNum" sz="quarter" idx="12"/>
          </p:nvPr>
        </p:nvSpPr>
        <p:spPr/>
        <p:txBody>
          <a:bodyPr/>
          <a:lstStyle/>
          <a:p>
            <a:fld id="{2774AA4E-9D2F-4459-9891-CFC1DA7F7E9B}" type="slidenum">
              <a:rPr kumimoji="1" lang="ja-JP" altLang="en-US" smtClean="0"/>
              <a:t>8</a:t>
            </a:fld>
            <a:endParaRPr kumimoji="1" lang="ja-JP" altLang="en-US"/>
          </a:p>
        </p:txBody>
      </p:sp>
    </p:spTree>
    <p:extLst>
      <p:ext uri="{BB962C8B-B14F-4D97-AF65-F5344CB8AC3E}">
        <p14:creationId xmlns:p14="http://schemas.microsoft.com/office/powerpoint/2010/main" val="20255571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7E3FAD7-8E0F-50A4-2195-CB4E9EF19796}"/>
              </a:ext>
            </a:extLst>
          </p:cNvPr>
          <p:cNvSpPr>
            <a:spLocks noGrp="1"/>
          </p:cNvSpPr>
          <p:nvPr>
            <p:ph type="title"/>
          </p:nvPr>
        </p:nvSpPr>
        <p:spPr/>
        <p:txBody>
          <a:bodyPr/>
          <a:lstStyle/>
          <a:p>
            <a:r>
              <a:rPr kumimoji="1" lang="en-US" altLang="ja-JP" dirty="0"/>
              <a:t>Cont.</a:t>
            </a:r>
            <a:endParaRPr kumimoji="1" lang="ja-JP" altLang="en-US" dirty="0"/>
          </a:p>
        </p:txBody>
      </p:sp>
      <p:sp>
        <p:nvSpPr>
          <p:cNvPr id="3" name="コンテンツ プレースホルダー 2">
            <a:extLst>
              <a:ext uri="{FF2B5EF4-FFF2-40B4-BE49-F238E27FC236}">
                <a16:creationId xmlns:a16="http://schemas.microsoft.com/office/drawing/2014/main" id="{4A49827E-493F-0825-9F8B-7C84B3ED2FD2}"/>
              </a:ext>
            </a:extLst>
          </p:cNvPr>
          <p:cNvSpPr>
            <a:spLocks noGrp="1"/>
          </p:cNvSpPr>
          <p:nvPr>
            <p:ph idx="1"/>
          </p:nvPr>
        </p:nvSpPr>
        <p:spPr/>
        <p:txBody>
          <a:bodyPr>
            <a:normAutofit/>
          </a:bodyPr>
          <a:lstStyle/>
          <a:p>
            <a:r>
              <a:rPr lang="en-US" altLang="ja-JP" sz="1800" b="0" i="0" u="none" strike="noStrike" baseline="0" dirty="0">
                <a:solidFill>
                  <a:srgbClr val="211D1E"/>
                </a:solidFill>
                <a:latin typeface="Bembo Std"/>
              </a:rPr>
              <a:t>Traditionally, public value was seen as the result of government actions but it is increasingly seen as the outcome of interactions in complex societal systems (</a:t>
            </a:r>
            <a:r>
              <a:rPr lang="en-US" altLang="ja-JP" sz="1800" b="0" i="0" u="none" strike="noStrike" baseline="0" dirty="0">
                <a:solidFill>
                  <a:srgbClr val="0000FF"/>
                </a:solidFill>
                <a:latin typeface="Bembo Std"/>
              </a:rPr>
              <a:t>Alford and Hughes, 2008</a:t>
            </a:r>
            <a:r>
              <a:rPr lang="en-US" altLang="ja-JP" sz="1800" b="0" i="0" u="none" strike="noStrike" baseline="0" dirty="0">
                <a:solidFill>
                  <a:srgbClr val="211D1E"/>
                </a:solidFill>
                <a:latin typeface="Bembo Std"/>
              </a:rPr>
              <a:t>). To position our understanding of digital platforms for the co-creation of public value, we </a:t>
            </a:r>
            <a:r>
              <a:rPr lang="en-US" altLang="ja-JP" sz="1800" b="0" i="0" u="none" strike="noStrike" baseline="0" dirty="0" err="1">
                <a:solidFill>
                  <a:srgbClr val="211D1E"/>
                </a:solidFill>
                <a:latin typeface="Bembo Std"/>
              </a:rPr>
              <a:t>emphasise</a:t>
            </a:r>
            <a:r>
              <a:rPr lang="en-US" altLang="ja-JP" sz="1800" b="0" i="0" u="none" strike="noStrike" baseline="0" dirty="0">
                <a:solidFill>
                  <a:srgbClr val="211D1E"/>
                </a:solidFill>
                <a:latin typeface="Bembo Std"/>
              </a:rPr>
              <a:t> two aspects: (1) the public sector consists of more than just the government, and (2) the public sector is not only about government policies but also about public problems in a broad sense. Both aspects are integral to the so-called governance paradigm that challenges the central role of governments and helps to </a:t>
            </a:r>
            <a:r>
              <a:rPr lang="en-US" altLang="ja-JP" sz="1800" b="0" i="0" u="none" strike="noStrike" baseline="0" dirty="0" err="1">
                <a:solidFill>
                  <a:srgbClr val="211D1E"/>
                </a:solidFill>
                <a:latin typeface="Bembo Std"/>
              </a:rPr>
              <a:t>conceptualise</a:t>
            </a:r>
            <a:r>
              <a:rPr lang="en-US" altLang="ja-JP" sz="1800" b="0" i="0" u="none" strike="noStrike" baseline="0" dirty="0">
                <a:solidFill>
                  <a:srgbClr val="211D1E"/>
                </a:solidFill>
                <a:latin typeface="Bembo Std"/>
              </a:rPr>
              <a:t> the production of public value as the result of collaborative action (</a:t>
            </a:r>
            <a:r>
              <a:rPr lang="en-US" altLang="ja-JP" sz="1800" b="0" i="0" u="none" strike="noStrike" baseline="0" dirty="0">
                <a:solidFill>
                  <a:srgbClr val="0000FF"/>
                </a:solidFill>
                <a:latin typeface="Bembo Std"/>
              </a:rPr>
              <a:t>Torfing et al, 2019</a:t>
            </a:r>
            <a:r>
              <a:rPr lang="en-US" altLang="ja-JP" sz="1800" b="0" i="0" u="none" strike="noStrike" baseline="0" dirty="0">
                <a:solidFill>
                  <a:srgbClr val="211D1E"/>
                </a:solidFill>
                <a:latin typeface="Bembo Std"/>
              </a:rPr>
              <a:t>; </a:t>
            </a:r>
            <a:r>
              <a:rPr lang="en-US" altLang="ja-JP" sz="1800" b="0" i="0" u="none" strike="noStrike" baseline="0" dirty="0">
                <a:solidFill>
                  <a:srgbClr val="0000FF"/>
                </a:solidFill>
                <a:latin typeface="Bembo Std"/>
              </a:rPr>
              <a:t>Meijer et al, 2019</a:t>
            </a:r>
            <a:r>
              <a:rPr lang="en-US" altLang="ja-JP" sz="1800" b="0" i="0" u="none" strike="noStrike" baseline="0" dirty="0">
                <a:solidFill>
                  <a:srgbClr val="211D1E"/>
                </a:solidFill>
                <a:latin typeface="Bembo Std"/>
              </a:rPr>
              <a:t>).</a:t>
            </a:r>
          </a:p>
          <a:p>
            <a:r>
              <a:rPr kumimoji="1" lang="ja-JP" altLang="en-US" sz="2000" dirty="0"/>
              <a:t>伝統的に、公共価値は政府の行動の結果とみなされてきたが、複雑な社会システムにおける相互作用の結果とみなされるようになってきている（</a:t>
            </a:r>
            <a:r>
              <a:rPr kumimoji="1" lang="en-US" altLang="ja-JP" sz="2000" dirty="0"/>
              <a:t>Alford and Hughes, 2008</a:t>
            </a:r>
            <a:r>
              <a:rPr kumimoji="1" lang="ja-JP" altLang="en-US" sz="2000" dirty="0"/>
              <a:t>）。公共価値の共創のためのデジタル・プラットフォームに対する我々の理解を位置づけるために、（</a:t>
            </a:r>
            <a:r>
              <a:rPr kumimoji="1" lang="en-US" altLang="ja-JP" sz="2000" dirty="0"/>
              <a:t>1</a:t>
            </a:r>
            <a:r>
              <a:rPr kumimoji="1" lang="ja-JP" altLang="en-US" sz="2000" dirty="0"/>
              <a:t>）公共部門は政府以上のもので構成される、（</a:t>
            </a:r>
            <a:r>
              <a:rPr kumimoji="1" lang="en-US" altLang="ja-JP" sz="2000" dirty="0"/>
              <a:t>2</a:t>
            </a:r>
            <a:r>
              <a:rPr kumimoji="1" lang="ja-JP" altLang="en-US" sz="2000" dirty="0"/>
              <a:t>）公共部門は政府の政策だけでなく、広義の公共問題でもある、という</a:t>
            </a:r>
            <a:r>
              <a:rPr kumimoji="1" lang="en-US" altLang="ja-JP" sz="2000" dirty="0"/>
              <a:t>2</a:t>
            </a:r>
            <a:r>
              <a:rPr kumimoji="1" lang="ja-JP" altLang="en-US" sz="2000" dirty="0"/>
              <a:t>つの側面を強調する。この</a:t>
            </a:r>
            <a:r>
              <a:rPr kumimoji="1" lang="en-US" altLang="ja-JP" sz="2000" dirty="0"/>
              <a:t>2</a:t>
            </a:r>
            <a:r>
              <a:rPr kumimoji="1" lang="ja-JP" altLang="en-US" sz="2000" dirty="0"/>
              <a:t>つの側面は、政府の中心的役割に挑戦し、協働行為の結果としての公共価値の生産を概念化するのに役立つ、いわゆるガバナンス・パラダイムに不可欠である（</a:t>
            </a:r>
            <a:r>
              <a:rPr kumimoji="1" lang="en-US" altLang="ja-JP" sz="2000" dirty="0"/>
              <a:t>Torfing et al, 2019; Meijer et al, 2019</a:t>
            </a:r>
            <a:r>
              <a:rPr kumimoji="1" lang="ja-JP" altLang="en-US" sz="2000" dirty="0"/>
              <a:t>）。</a:t>
            </a:r>
          </a:p>
        </p:txBody>
      </p:sp>
      <p:sp>
        <p:nvSpPr>
          <p:cNvPr id="4" name="スライド番号プレースホルダー 3">
            <a:extLst>
              <a:ext uri="{FF2B5EF4-FFF2-40B4-BE49-F238E27FC236}">
                <a16:creationId xmlns:a16="http://schemas.microsoft.com/office/drawing/2014/main" id="{C611EF40-D2C3-7B99-E79E-B5F2971DB82C}"/>
              </a:ext>
            </a:extLst>
          </p:cNvPr>
          <p:cNvSpPr>
            <a:spLocks noGrp="1"/>
          </p:cNvSpPr>
          <p:nvPr>
            <p:ph type="sldNum" sz="quarter" idx="12"/>
          </p:nvPr>
        </p:nvSpPr>
        <p:spPr/>
        <p:txBody>
          <a:bodyPr/>
          <a:lstStyle/>
          <a:p>
            <a:fld id="{2774AA4E-9D2F-4459-9891-CFC1DA7F7E9B}" type="slidenum">
              <a:rPr kumimoji="1" lang="ja-JP" altLang="en-US" smtClean="0"/>
              <a:t>9</a:t>
            </a:fld>
            <a:endParaRPr kumimoji="1" lang="ja-JP" altLang="en-US"/>
          </a:p>
        </p:txBody>
      </p:sp>
    </p:spTree>
    <p:extLst>
      <p:ext uri="{BB962C8B-B14F-4D97-AF65-F5344CB8AC3E}">
        <p14:creationId xmlns:p14="http://schemas.microsoft.com/office/powerpoint/2010/main" val="81945573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Office テーマ">
  <a:themeElements>
    <a:clrScheme name="ユーザー定義 14">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00000"/>
      </a:hlink>
      <a:folHlink>
        <a:srgbClr val="0000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418</TotalTime>
  <Words>4461</Words>
  <Application>Microsoft Office PowerPoint</Application>
  <PresentationFormat>ワイド画面</PresentationFormat>
  <Paragraphs>237</Paragraphs>
  <Slides>28</Slides>
  <Notes>7</Notes>
  <HiddenSlides>0</HiddenSlides>
  <MMClips>0</MMClips>
  <ScaleCrop>false</ScaleCrop>
  <HeadingPairs>
    <vt:vector size="6" baseType="variant">
      <vt:variant>
        <vt:lpstr>使用されているフォント</vt:lpstr>
      </vt:variant>
      <vt:variant>
        <vt:i4>14</vt:i4>
      </vt:variant>
      <vt:variant>
        <vt:lpstr>テーマ</vt:lpstr>
      </vt:variant>
      <vt:variant>
        <vt:i4>2</vt:i4>
      </vt:variant>
      <vt:variant>
        <vt:lpstr>スライド タイトル</vt:lpstr>
      </vt:variant>
      <vt:variant>
        <vt:i4>28</vt:i4>
      </vt:variant>
    </vt:vector>
  </HeadingPairs>
  <TitlesOfParts>
    <vt:vector size="44" baseType="lpstr">
      <vt:lpstr>Bembo Std</vt:lpstr>
      <vt:lpstr>Hiragino Kaku Gothic ProN</vt:lpstr>
      <vt:lpstr>Manrope Var</vt:lpstr>
      <vt:lpstr>ＭＳ Ｐゴシック</vt:lpstr>
      <vt:lpstr>MS UI Gothic</vt:lpstr>
      <vt:lpstr>Proxima Nova</vt:lpstr>
      <vt:lpstr>メイリオ</vt:lpstr>
      <vt:lpstr>游ゴシック</vt:lpstr>
      <vt:lpstr>游ゴシック Light</vt:lpstr>
      <vt:lpstr>Arial</vt:lpstr>
      <vt:lpstr>Calibri</vt:lpstr>
      <vt:lpstr>Cambria</vt:lpstr>
      <vt:lpstr>Century Gothic</vt:lpstr>
      <vt:lpstr>Garamond</vt:lpstr>
      <vt:lpstr>Office テーマ</vt:lpstr>
      <vt:lpstr>1_Office テーマ</vt:lpstr>
      <vt:lpstr>PXが目指す公共価値追加資料</vt:lpstr>
      <vt:lpstr>市民と行政が目指す先 （公共価値を共に追求）</vt:lpstr>
      <vt:lpstr>公共価値とは</vt:lpstr>
      <vt:lpstr>公共価値とは　２</vt:lpstr>
      <vt:lpstr>Digital platforms for the co-creation of public value</vt:lpstr>
      <vt:lpstr>公共価値共創のためのデジタル・プラットフォーム</vt:lpstr>
      <vt:lpstr>Public value</vt:lpstr>
      <vt:lpstr>公共価値</vt:lpstr>
      <vt:lpstr>Cont.</vt:lpstr>
      <vt:lpstr>Cont.</vt:lpstr>
      <vt:lpstr>Cont.</vt:lpstr>
      <vt:lpstr>PowerPoint プレゼンテーション</vt:lpstr>
      <vt:lpstr>Cont.</vt:lpstr>
      <vt:lpstr>PowerPoint プレゼンテーション</vt:lpstr>
      <vt:lpstr>Cont.</vt:lpstr>
      <vt:lpstr>PowerPoint プレゼンテーション</vt:lpstr>
      <vt:lpstr>Cont.</vt:lpstr>
      <vt:lpstr>PowerPoint プレゼンテーション</vt:lpstr>
      <vt:lpstr>Layer model of digital platforms for co-creation</vt:lpstr>
      <vt:lpstr>共創のためのデジタル・プラットフォームのレイヤーモデル</vt:lpstr>
      <vt:lpstr>市民がよりスマートになるために</vt:lpstr>
      <vt:lpstr>ケネディ大統領就任演説</vt:lpstr>
      <vt:lpstr>電子政府とデジタル政府の違い 　　　　　　　　　　OECDのデジタル政府戦略2014より</vt:lpstr>
      <vt:lpstr>行政が本来のあり方に戻るために～機能の変化 米国ワシントンDC「地域課題解決プログラム」（1998）から</vt:lpstr>
      <vt:lpstr>加乗減除方式によるデモクラシー的まとめ方   　『創造と伝統』川喜田二郎著（ 1993）</vt:lpstr>
      <vt:lpstr>『イノベーションの極意』 デザイン思考の元祖の一人：トム・ケリー 著(2001)</vt:lpstr>
      <vt:lpstr>デザイン思考を生かすための心構え        マリアナ・アマトゥーロ</vt:lpstr>
      <vt:lpstr>デザイン思考のポイントと実践の要素</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PXで目指す公共価値</dc:title>
  <dc:creator>裕一 奥村</dc:creator>
  <cp:lastModifiedBy>裕一 奥村</cp:lastModifiedBy>
  <cp:revision>2</cp:revision>
  <dcterms:created xsi:type="dcterms:W3CDTF">2024-05-19T08:28:41Z</dcterms:created>
  <dcterms:modified xsi:type="dcterms:W3CDTF">2024-05-20T14:26:11Z</dcterms:modified>
</cp:coreProperties>
</file>